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0"/>
  </p:notesMasterIdLst>
  <p:handoutMasterIdLst>
    <p:handoutMasterId r:id="rId81"/>
  </p:handoutMasterIdLst>
  <p:sldIdLst>
    <p:sldId id="256" r:id="rId5"/>
    <p:sldId id="257" r:id="rId6"/>
    <p:sldId id="278" r:id="rId7"/>
    <p:sldId id="308" r:id="rId8"/>
    <p:sldId id="332" r:id="rId9"/>
    <p:sldId id="333" r:id="rId10"/>
    <p:sldId id="336" r:id="rId11"/>
    <p:sldId id="337" r:id="rId12"/>
    <p:sldId id="338" r:id="rId13"/>
    <p:sldId id="339" r:id="rId14"/>
    <p:sldId id="386" r:id="rId15"/>
    <p:sldId id="346" r:id="rId16"/>
    <p:sldId id="342" r:id="rId17"/>
    <p:sldId id="343" r:id="rId18"/>
    <p:sldId id="344" r:id="rId19"/>
    <p:sldId id="345" r:id="rId20"/>
    <p:sldId id="347" r:id="rId21"/>
    <p:sldId id="404" r:id="rId22"/>
    <p:sldId id="403" r:id="rId23"/>
    <p:sldId id="348" r:id="rId24"/>
    <p:sldId id="351" r:id="rId25"/>
    <p:sldId id="359" r:id="rId26"/>
    <p:sldId id="360" r:id="rId27"/>
    <p:sldId id="361" r:id="rId28"/>
    <p:sldId id="362" r:id="rId29"/>
    <p:sldId id="352" r:id="rId30"/>
    <p:sldId id="363" r:id="rId31"/>
    <p:sldId id="364" r:id="rId32"/>
    <p:sldId id="365" r:id="rId33"/>
    <p:sldId id="366" r:id="rId34"/>
    <p:sldId id="353" r:id="rId35"/>
    <p:sldId id="368" r:id="rId36"/>
    <p:sldId id="354" r:id="rId37"/>
    <p:sldId id="356" r:id="rId38"/>
    <p:sldId id="349" r:id="rId39"/>
    <p:sldId id="369" r:id="rId40"/>
    <p:sldId id="357" r:id="rId41"/>
    <p:sldId id="370" r:id="rId42"/>
    <p:sldId id="371" r:id="rId43"/>
    <p:sldId id="372" r:id="rId44"/>
    <p:sldId id="401" r:id="rId45"/>
    <p:sldId id="358" r:id="rId46"/>
    <p:sldId id="375" r:id="rId47"/>
    <p:sldId id="377" r:id="rId48"/>
    <p:sldId id="378" r:id="rId49"/>
    <p:sldId id="380" r:id="rId50"/>
    <p:sldId id="381" r:id="rId51"/>
    <p:sldId id="373" r:id="rId52"/>
    <p:sldId id="382" r:id="rId53"/>
    <p:sldId id="383" r:id="rId54"/>
    <p:sldId id="406" r:id="rId55"/>
    <p:sldId id="384" r:id="rId56"/>
    <p:sldId id="385" r:id="rId57"/>
    <p:sldId id="387" r:id="rId58"/>
    <p:sldId id="389" r:id="rId59"/>
    <p:sldId id="392" r:id="rId60"/>
    <p:sldId id="394" r:id="rId61"/>
    <p:sldId id="390" r:id="rId62"/>
    <p:sldId id="395" r:id="rId63"/>
    <p:sldId id="396" r:id="rId64"/>
    <p:sldId id="397" r:id="rId65"/>
    <p:sldId id="398" r:id="rId66"/>
    <p:sldId id="400" r:id="rId67"/>
    <p:sldId id="405" r:id="rId68"/>
    <p:sldId id="407" r:id="rId69"/>
    <p:sldId id="408" r:id="rId70"/>
    <p:sldId id="409" r:id="rId71"/>
    <p:sldId id="410" r:id="rId72"/>
    <p:sldId id="411" r:id="rId73"/>
    <p:sldId id="399" r:id="rId74"/>
    <p:sldId id="412" r:id="rId75"/>
    <p:sldId id="413" r:id="rId76"/>
    <p:sldId id="414" r:id="rId77"/>
    <p:sldId id="415" r:id="rId78"/>
    <p:sldId id="41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F3737"/>
    <a:srgbClr val="E9E6DF"/>
    <a:srgbClr val="FFFFFF"/>
    <a:srgbClr val="FF0000"/>
    <a:srgbClr val="FF8B8B"/>
    <a:srgbClr val="FF6D6D"/>
    <a:srgbClr val="FBFAF9"/>
    <a:srgbClr val="F5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1AA817-5636-488C-BA00-4DB3D3FAF608}" v="11142" dt="2024-06-27T07:18:27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12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Samples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73-47A8-8053-6321BDABDFE6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7A-4225-9ADE-975C146B59FE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3-47A8-8053-6321BDABD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everyone, thank you for coming. </a:t>
            </a:r>
          </a:p>
          <a:p>
            <a:r>
              <a:rPr lang="en-US" dirty="0"/>
              <a:t>My name is Giuliano Cavallo and today I will be defending my bachelor final project, </a:t>
            </a:r>
          </a:p>
          <a:p>
            <a:r>
              <a:rPr lang="en-US" dirty="0"/>
              <a:t>on Interpretable, fair and cost-sensitive rule sets for data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condition is an inequality involving a single feature. </a:t>
            </a:r>
          </a:p>
          <a:p>
            <a:r>
              <a:rPr lang="en-US" dirty="0"/>
              <a:t>On the left (by a SVM). Its hard to know </a:t>
            </a:r>
          </a:p>
          <a:p>
            <a:endParaRPr lang="en-US" dirty="0"/>
          </a:p>
          <a:p>
            <a:r>
              <a:rPr lang="en-US" dirty="0"/>
              <a:t>who is this applying to. Does it apply to me?</a:t>
            </a:r>
          </a:p>
          <a:p>
            <a:endParaRPr lang="en-US" dirty="0"/>
          </a:p>
          <a:p>
            <a:r>
              <a:rPr lang="en-US" dirty="0"/>
              <a:t>On the right its 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44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DNF rule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34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 addition to DNF, it also need to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1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limited complexity. </a:t>
            </a:r>
          </a:p>
          <a:p>
            <a:endParaRPr lang="en-US" dirty="0"/>
          </a:p>
          <a:p>
            <a:r>
              <a:rPr lang="en-US" dirty="0"/>
              <a:t>By complexity, we mean…</a:t>
            </a:r>
          </a:p>
          <a:p>
            <a:endParaRPr lang="en-US" dirty="0"/>
          </a:p>
          <a:p>
            <a:r>
              <a:rPr lang="en-US" dirty="0"/>
              <a:t>The reason we want interpretable is … more memorable and less complex</a:t>
            </a:r>
          </a:p>
          <a:p>
            <a:endParaRPr lang="en-US" dirty="0"/>
          </a:p>
          <a:p>
            <a:r>
              <a:rPr lang="en-US" dirty="0"/>
              <a:t>Based on their results and running time,, complexity &lt;=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48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to realize: Finding a DNF </a:t>
            </a:r>
            <a:r>
              <a:rPr lang="en-US" dirty="0" err="1"/>
              <a:t>r.set</a:t>
            </a:r>
            <a:r>
              <a:rPr lang="en-US" dirty="0"/>
              <a:t>  is equivalent to finding rectangles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19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83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*Note l and j go from 1 to alpha*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3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 a rule set. </a:t>
            </a:r>
          </a:p>
          <a:p>
            <a:endParaRPr lang="en-US" dirty="0"/>
          </a:p>
          <a:p>
            <a:r>
              <a:rPr lang="en-US" dirty="0"/>
              <a:t>An inequality needs:</a:t>
            </a:r>
          </a:p>
          <a:p>
            <a:r>
              <a:rPr lang="en-US" dirty="0"/>
              <a:t>A bound</a:t>
            </a:r>
          </a:p>
          <a:p>
            <a:r>
              <a:rPr lang="en-US" dirty="0"/>
              <a:t>A direction</a:t>
            </a:r>
          </a:p>
          <a:p>
            <a:r>
              <a:rPr lang="en-US" dirty="0"/>
              <a:t>A feature</a:t>
            </a:r>
          </a:p>
          <a:p>
            <a:r>
              <a:rPr lang="en-US" dirty="0"/>
              <a:t>*For DNF, a is a unit vector*</a:t>
            </a:r>
          </a:p>
          <a:p>
            <a:endParaRPr lang="en-US" dirty="0"/>
          </a:p>
          <a:p>
            <a:r>
              <a:rPr lang="en-US" dirty="0"/>
              <a:t>And we need to join these </a:t>
            </a:r>
            <a:r>
              <a:rPr lang="en-US" dirty="0" err="1"/>
              <a:t>ineqs</a:t>
            </a:r>
            <a:r>
              <a:rPr lang="en-US" dirty="0"/>
              <a:t>, which we denote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6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essentially a matrix where columns are </a:t>
            </a:r>
            <a:r>
              <a:rPr lang="en-US" dirty="0" err="1"/>
              <a:t>inequs</a:t>
            </a:r>
            <a:r>
              <a:rPr lang="en-US" dirty="0"/>
              <a:t> and rows are rules. </a:t>
            </a:r>
          </a:p>
          <a:p>
            <a:endParaRPr lang="en-US" dirty="0"/>
          </a:p>
          <a:p>
            <a:r>
              <a:rPr lang="en-US" dirty="0"/>
              <a:t>To allow for the model to choose one </a:t>
            </a:r>
            <a:r>
              <a:rPr lang="en-US" dirty="0" err="1"/>
              <a:t>inequ</a:t>
            </a:r>
            <a:r>
              <a:rPr lang="en-US" dirty="0"/>
              <a:t>  … there will be empty rectangles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11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previous example, this is how such a rule set would be encoded.</a:t>
            </a:r>
          </a:p>
          <a:p>
            <a:r>
              <a:rPr lang="en-US" dirty="0"/>
              <a:t>With a slight abuse of notation with the indices for </a:t>
            </a:r>
            <a:r>
              <a:rPr lang="en-US" dirty="0" err="1"/>
              <a:t>covenience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8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begin with introduction, explaining </a:t>
            </a: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Then go through how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aspect</a:t>
            </a:r>
            <a:r>
              <a:rPr lang="en-US" dirty="0"/>
              <a:t> of the model was </a:t>
            </a:r>
            <a:r>
              <a:rPr lang="en-US" b="1" dirty="0"/>
              <a:t>formulated</a:t>
            </a:r>
            <a:r>
              <a:rPr lang="en-US" dirty="0"/>
              <a:t>, </a:t>
            </a:r>
          </a:p>
          <a:p>
            <a:r>
              <a:rPr lang="en-US" dirty="0"/>
              <a:t>from interpretability to cost-sensitivity and fairness. </a:t>
            </a:r>
          </a:p>
          <a:p>
            <a:endParaRPr lang="en-US" dirty="0"/>
          </a:p>
          <a:p>
            <a:r>
              <a:rPr lang="en-US" dirty="0"/>
              <a:t>Finally,  how this model can be generalized for further use cases </a:t>
            </a:r>
          </a:p>
          <a:p>
            <a:endParaRPr lang="en-US" dirty="0"/>
          </a:p>
          <a:p>
            <a:r>
              <a:rPr lang="en-US" dirty="0"/>
              <a:t>Conclude with a summary of what achieved and further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find the best rule set, we must know how </a:t>
            </a:r>
            <a:r>
              <a:rPr lang="en-US" b="1" dirty="0"/>
              <a:t>accurate</a:t>
            </a:r>
            <a:r>
              <a:rPr lang="en-US" dirty="0"/>
              <a:t> it is, </a:t>
            </a:r>
          </a:p>
          <a:p>
            <a:r>
              <a:rPr lang="en-US" dirty="0"/>
              <a:t>so we need to know </a:t>
            </a:r>
            <a:r>
              <a:rPr lang="en-US" b="1" dirty="0"/>
              <a:t>how many </a:t>
            </a:r>
            <a:r>
              <a:rPr lang="en-US" dirty="0"/>
              <a:t>points are </a:t>
            </a:r>
            <a:r>
              <a:rPr lang="en-US" b="1" dirty="0"/>
              <a:t>miss-classified</a:t>
            </a:r>
            <a:r>
              <a:rPr lang="en-US" dirty="0"/>
              <a:t> by a rule set</a:t>
            </a:r>
          </a:p>
          <a:p>
            <a:endParaRPr lang="en-US" dirty="0"/>
          </a:p>
          <a:p>
            <a:r>
              <a:rPr lang="en-US" dirty="0"/>
              <a:t>The task is to encode the behave, of indicator, 0=good. 1=bad</a:t>
            </a:r>
          </a:p>
          <a:p>
            <a:r>
              <a:rPr lang="en-US" dirty="0"/>
              <a:t>Add them and minimize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78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 by determining whether a point is </a:t>
            </a:r>
            <a:r>
              <a:rPr lang="en-US" dirty="0" err="1"/>
              <a:t>corrc.classi</a:t>
            </a:r>
            <a:r>
              <a:rPr lang="en-US" dirty="0"/>
              <a:t>. by an inequality</a:t>
            </a:r>
          </a:p>
          <a:p>
            <a:endParaRPr lang="en-US" dirty="0"/>
          </a:p>
          <a:p>
            <a:r>
              <a:rPr lang="en-US" dirty="0"/>
              <a:t>track with z</a:t>
            </a:r>
          </a:p>
          <a:p>
            <a:endParaRPr lang="en-US" dirty="0"/>
          </a:p>
          <a:p>
            <a:r>
              <a:rPr lang="en-US" dirty="0"/>
              <a:t>Distinguish 4 cases, depending on s and y,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71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this first condition, this is essentially 2 if-then statements *show*</a:t>
            </a:r>
          </a:p>
          <a:p>
            <a:endParaRPr lang="en-US" dirty="0"/>
          </a:p>
          <a:p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of these can be </a:t>
            </a:r>
            <a:r>
              <a:rPr lang="en-US" b="1" dirty="0"/>
              <a:t>true</a:t>
            </a:r>
            <a:r>
              <a:rPr lang="en-US" dirty="0"/>
              <a:t> at a time, so we need a way for the </a:t>
            </a:r>
            <a:r>
              <a:rPr lang="en-US" b="1" dirty="0"/>
              <a:t>model choose only one </a:t>
            </a:r>
            <a:r>
              <a:rPr lang="en-US" dirty="0"/>
              <a:t>depending on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67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this by multiplying z with a very large number M, large enough to make the constraint redundant regardless of x and b. </a:t>
            </a:r>
          </a:p>
          <a:p>
            <a:r>
              <a:rPr lang="en-US" dirty="0"/>
              <a:t>Then, whenever &lt;=b, lower z can be anything, but upper is false unless z=1</a:t>
            </a:r>
          </a:p>
          <a:p>
            <a:endParaRPr lang="en-US" dirty="0"/>
          </a:p>
          <a:p>
            <a:r>
              <a:rPr lang="en-US" dirty="0"/>
              <a:t>Now, such a constraint (&gt;) is actually illegal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1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need to relax it by adding a small value epsilon. </a:t>
            </a:r>
          </a:p>
          <a:p>
            <a:endParaRPr lang="en-US" dirty="0"/>
          </a:p>
          <a:p>
            <a:r>
              <a:rPr lang="en-US" dirty="0"/>
              <a:t>As before, this only models the </a:t>
            </a:r>
            <a:r>
              <a:rPr lang="en-US" b="1" dirty="0"/>
              <a:t>top statement. </a:t>
            </a:r>
          </a:p>
          <a:p>
            <a:r>
              <a:rPr lang="en-US" dirty="0"/>
              <a:t>We want this constraint to </a:t>
            </a:r>
            <a:r>
              <a:rPr lang="en-US" b="1" dirty="0"/>
              <a:t>only</a:t>
            </a:r>
            <a:r>
              <a:rPr lang="en-US" dirty="0"/>
              <a:t> be </a:t>
            </a:r>
            <a:r>
              <a:rPr lang="en-US" b="1" dirty="0"/>
              <a:t>enforced</a:t>
            </a:r>
            <a:r>
              <a:rPr lang="en-US" dirty="0"/>
              <a:t> when </a:t>
            </a:r>
            <a:r>
              <a:rPr lang="en-US" b="1" dirty="0"/>
              <a:t>s=0 and y=1</a:t>
            </a:r>
          </a:p>
          <a:p>
            <a:r>
              <a:rPr lang="en-US" dirty="0"/>
              <a:t>Since y is a parameter, not a variable, we can just choose to only include the 2 appropriate constraints for each point</a:t>
            </a:r>
          </a:p>
          <a:p>
            <a:r>
              <a:rPr lang="en-US" dirty="0"/>
              <a:t>But that still leaves the matter of s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57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we can model by using a larger M. </a:t>
            </a:r>
          </a:p>
          <a:p>
            <a:endParaRPr lang="en-US" dirty="0"/>
          </a:p>
          <a:p>
            <a:r>
              <a:rPr lang="en-US" dirty="0"/>
              <a:t>Other constraints are modelled similarly, we will not go into them in depth just note their behavior needs to be </a:t>
            </a:r>
            <a:r>
              <a:rPr lang="en-US" b="1" dirty="0"/>
              <a:t>encoded using linear inequalities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0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need to know if a </a:t>
            </a:r>
            <a:r>
              <a:rPr lang="en-US" b="1" dirty="0"/>
              <a:t>point</a:t>
            </a:r>
            <a:r>
              <a:rPr lang="en-US" dirty="0"/>
              <a:t> is </a:t>
            </a:r>
            <a:r>
              <a:rPr lang="en-US" b="1" dirty="0"/>
              <a:t>satisfied</a:t>
            </a:r>
            <a:r>
              <a:rPr lang="en-US" dirty="0"/>
              <a:t> by a </a:t>
            </a:r>
            <a:r>
              <a:rPr lang="en-US" b="1" dirty="0"/>
              <a:t>rectangle</a:t>
            </a:r>
            <a:r>
              <a:rPr lang="en-US" dirty="0"/>
              <a:t>, which we will track with indicator w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non-empty</a:t>
            </a:r>
            <a:r>
              <a:rPr lang="en-US" dirty="0"/>
              <a:t> rectangles, we can check the number …</a:t>
            </a:r>
          </a:p>
          <a:p>
            <a:r>
              <a:rPr lang="en-US" dirty="0"/>
              <a:t>But to check this, we need to know whether j is in l </a:t>
            </a:r>
            <a:r>
              <a:rPr lang="en-US" b="1" dirty="0"/>
              <a:t>AND</a:t>
            </a:r>
            <a:r>
              <a:rPr lang="en-US" dirty="0"/>
              <a:t> whether j classifies I</a:t>
            </a:r>
          </a:p>
          <a:p>
            <a:endParaRPr lang="en-US" dirty="0"/>
          </a:p>
          <a:p>
            <a:r>
              <a:rPr lang="en-US" dirty="0"/>
              <a:t>Since r and z are binary indicators, an AND is just a product. To turn this into a set of linear inequalities, we need to encode them using </a:t>
            </a:r>
            <a:r>
              <a:rPr lang="en-US" b="1" dirty="0"/>
              <a:t>McCormick</a:t>
            </a:r>
            <a:r>
              <a:rPr lang="en-US" dirty="0"/>
              <a:t> inequalities</a:t>
            </a:r>
          </a:p>
          <a:p>
            <a:r>
              <a:rPr lang="en-US" dirty="0"/>
              <a:t>And we are forced to create a new indicator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70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encode w as follows</a:t>
            </a:r>
          </a:p>
          <a:p>
            <a:r>
              <a:rPr lang="en-US" dirty="0"/>
              <a:t>*explain*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7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notice that for empty rectangles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20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fix this, we introduce </a:t>
            </a:r>
            <a:r>
              <a:rPr lang="en-US" b="1" dirty="0"/>
              <a:t>indicator g</a:t>
            </a:r>
            <a:r>
              <a:rPr lang="en-US" dirty="0"/>
              <a:t>, checking whether a rectangle is empty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0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have the tools </a:t>
            </a:r>
            <a:r>
              <a:rPr lang="en-US" dirty="0"/>
              <a:t>to check …</a:t>
            </a:r>
          </a:p>
          <a:p>
            <a:endParaRPr lang="en-US" dirty="0"/>
          </a:p>
          <a:p>
            <a:r>
              <a:rPr lang="en-US" dirty="0"/>
              <a:t>we define indicator c, following this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77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objective as minimizing sum. </a:t>
            </a:r>
          </a:p>
          <a:p>
            <a:endParaRPr lang="en-US" dirty="0"/>
          </a:p>
          <a:p>
            <a:r>
              <a:rPr lang="en-US" dirty="0"/>
              <a:t>example of a rule set found.</a:t>
            </a:r>
          </a:p>
          <a:p>
            <a:r>
              <a:rPr lang="en-US" dirty="0"/>
              <a:t>random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93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categorical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 for example …., </a:t>
            </a:r>
          </a:p>
          <a:p>
            <a:endParaRPr lang="en-US" dirty="0"/>
          </a:p>
          <a:p>
            <a:r>
              <a:rPr lang="en-US" b="1" dirty="0"/>
              <a:t>order</a:t>
            </a:r>
            <a:r>
              <a:rPr lang="en-US" dirty="0"/>
              <a:t> of their labels will influence the resulting rule sets. </a:t>
            </a:r>
          </a:p>
          <a:p>
            <a:r>
              <a:rPr lang="en-US" dirty="0"/>
              <a:t>For example if ‘type A’ is 1, we can select by ‘</a:t>
            </a:r>
            <a:r>
              <a:rPr lang="en-US" dirty="0" err="1"/>
              <a:t>bloodType</a:t>
            </a:r>
            <a:r>
              <a:rPr lang="en-US" dirty="0"/>
              <a:t> &lt;=1’, but if it is 2 or 3, we need 2 inequalities to select it. </a:t>
            </a:r>
          </a:p>
          <a:p>
            <a:endParaRPr lang="en-US" dirty="0"/>
          </a:p>
          <a:p>
            <a:r>
              <a:rPr lang="en-US" dirty="0"/>
              <a:t>better to </a:t>
            </a:r>
            <a:r>
              <a:rPr lang="en-US" b="1" dirty="0"/>
              <a:t>binarize</a:t>
            </a:r>
            <a:r>
              <a:rPr lang="en-US" dirty="0"/>
              <a:t> as shown, </a:t>
            </a:r>
          </a:p>
          <a:p>
            <a:r>
              <a:rPr lang="en-US" dirty="0"/>
              <a:t>we create a </a:t>
            </a:r>
            <a:r>
              <a:rPr lang="en-US" b="1" dirty="0"/>
              <a:t>new feature </a:t>
            </a:r>
            <a:r>
              <a:rPr lang="en-US" dirty="0"/>
              <a:t>for every </a:t>
            </a:r>
            <a:r>
              <a:rPr lang="en-US" b="1" dirty="0"/>
              <a:t>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8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struggles</a:t>
            </a:r>
          </a:p>
          <a:p>
            <a:endParaRPr lang="en-US" dirty="0"/>
          </a:p>
          <a:p>
            <a:r>
              <a:rPr lang="en-US" dirty="0"/>
              <a:t>likely </a:t>
            </a:r>
            <a:r>
              <a:rPr lang="en-US" b="1" dirty="0"/>
              <a:t>numerical</a:t>
            </a:r>
            <a:r>
              <a:rPr lang="en-US" dirty="0"/>
              <a:t> issue, </a:t>
            </a:r>
          </a:p>
          <a:p>
            <a:r>
              <a:rPr lang="en-US" dirty="0"/>
              <a:t>using too many significant figures</a:t>
            </a:r>
          </a:p>
          <a:p>
            <a:endParaRPr lang="en-US" dirty="0"/>
          </a:p>
          <a:p>
            <a:r>
              <a:rPr lang="en-US" dirty="0"/>
              <a:t>In our model, M and </a:t>
            </a:r>
            <a:r>
              <a:rPr lang="en-US" dirty="0" err="1"/>
              <a:t>epsi</a:t>
            </a:r>
            <a:r>
              <a:rPr lang="en-US" dirty="0"/>
              <a:t> are the usual suspects  </a:t>
            </a:r>
          </a:p>
          <a:p>
            <a:endParaRPr lang="en-US" dirty="0"/>
          </a:p>
          <a:p>
            <a:r>
              <a:rPr lang="en-US" dirty="0"/>
              <a:t>Solution to </a:t>
            </a:r>
            <a:r>
              <a:rPr lang="en-US" b="1" dirty="0"/>
              <a:t>round</a:t>
            </a:r>
            <a:r>
              <a:rPr lang="en-US" dirty="0"/>
              <a:t> our data to a reasonable number of SFs, </a:t>
            </a:r>
          </a:p>
          <a:p>
            <a:r>
              <a:rPr lang="en-US" dirty="0"/>
              <a:t>and </a:t>
            </a:r>
            <a:r>
              <a:rPr lang="en-US" b="1" dirty="0"/>
              <a:t>scale</a:t>
            </a:r>
            <a:r>
              <a:rPr lang="en-US" dirty="0"/>
              <a:t> features such that values occupy similar </a:t>
            </a:r>
            <a:r>
              <a:rPr lang="en-US" b="1" dirty="0"/>
              <a:t>ranges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our model we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67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interpretable model is inspired on the work by Lawless , </a:t>
            </a:r>
          </a:p>
          <a:p>
            <a:endParaRPr lang="en-US" dirty="0"/>
          </a:p>
          <a:p>
            <a:r>
              <a:rPr lang="en-US" dirty="0"/>
              <a:t>with some key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49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 </a:t>
            </a:r>
            <a:r>
              <a:rPr lang="en-US" b="1" dirty="0"/>
              <a:t>Boolean</a:t>
            </a:r>
            <a:r>
              <a:rPr lang="en-US" dirty="0"/>
              <a:t> </a:t>
            </a:r>
            <a:r>
              <a:rPr lang="en-US" b="1" dirty="0"/>
              <a:t>rule</a:t>
            </a:r>
            <a:r>
              <a:rPr lang="en-US" dirty="0"/>
              <a:t> </a:t>
            </a:r>
            <a:r>
              <a:rPr lang="en-US" b="1" dirty="0"/>
              <a:t>sets</a:t>
            </a:r>
            <a:r>
              <a:rPr lang="en-US" dirty="0"/>
              <a:t>, so they </a:t>
            </a:r>
            <a:r>
              <a:rPr lang="en-US" b="1" dirty="0"/>
              <a:t>binarize</a:t>
            </a:r>
            <a:r>
              <a:rPr lang="en-US" dirty="0"/>
              <a:t> every feature, </a:t>
            </a:r>
          </a:p>
          <a:p>
            <a:r>
              <a:rPr lang="en-US" dirty="0"/>
              <a:t>Thus, their rules are not encoded using rectangles, but with …</a:t>
            </a:r>
          </a:p>
          <a:p>
            <a:endParaRPr lang="en-US" dirty="0"/>
          </a:p>
          <a:p>
            <a:r>
              <a:rPr lang="en-US" dirty="0"/>
              <a:t>simpler to encode, </a:t>
            </a:r>
          </a:p>
          <a:p>
            <a:r>
              <a:rPr lang="en-US" dirty="0"/>
              <a:t>but it </a:t>
            </a:r>
            <a:r>
              <a:rPr lang="en-US" b="1" dirty="0"/>
              <a:t>grows</a:t>
            </a:r>
            <a:r>
              <a:rPr lang="en-US" dirty="0"/>
              <a:t> </a:t>
            </a:r>
            <a:r>
              <a:rPr lang="en-US" b="1" dirty="0"/>
              <a:t>exponentially</a:t>
            </a:r>
            <a:r>
              <a:rPr lang="en-US" dirty="0"/>
              <a:t> by 2^n </a:t>
            </a:r>
          </a:p>
          <a:p>
            <a:r>
              <a:rPr lang="en-US" dirty="0"/>
              <a:t>In both </a:t>
            </a:r>
            <a:r>
              <a:rPr lang="en-US" dirty="0" err="1"/>
              <a:t>constrs</a:t>
            </a:r>
            <a:r>
              <a:rPr lang="en-US" dirty="0"/>
              <a:t> and vars</a:t>
            </a:r>
          </a:p>
          <a:p>
            <a:endParaRPr lang="en-US" dirty="0"/>
          </a:p>
          <a:p>
            <a:r>
              <a:rPr lang="en-US" dirty="0"/>
              <a:t>they use a </a:t>
            </a:r>
            <a:r>
              <a:rPr lang="en-US" b="1" dirty="0"/>
              <a:t>column generation </a:t>
            </a:r>
            <a:r>
              <a:rPr lang="en-US" dirty="0"/>
              <a:t>algo, </a:t>
            </a:r>
          </a:p>
          <a:p>
            <a:r>
              <a:rPr lang="en-US" dirty="0"/>
              <a:t>they minimize </a:t>
            </a:r>
            <a:r>
              <a:rPr lang="en-US" b="1" dirty="0"/>
              <a:t>hamming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, not 0-1, and </a:t>
            </a:r>
          </a:p>
          <a:p>
            <a:r>
              <a:rPr lang="en-US" dirty="0"/>
              <a:t>use different </a:t>
            </a:r>
            <a:r>
              <a:rPr lang="en-US" b="1" dirty="0"/>
              <a:t>heuristics</a:t>
            </a:r>
            <a:r>
              <a:rPr lang="en-US" dirty="0"/>
              <a:t> for large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7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generates *this many* </a:t>
            </a:r>
            <a:r>
              <a:rPr lang="en-US" b="1" dirty="0"/>
              <a:t>variables</a:t>
            </a:r>
            <a:r>
              <a:rPr lang="en-US" dirty="0"/>
              <a:t> </a:t>
            </a:r>
          </a:p>
          <a:p>
            <a:r>
              <a:rPr lang="en-US" dirty="0"/>
              <a:t>and *this many* </a:t>
            </a:r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note ours grows </a:t>
            </a:r>
            <a:r>
              <a:rPr lang="en-US" b="1" dirty="0"/>
              <a:t>linearly</a:t>
            </a:r>
            <a:r>
              <a:rPr lang="en-US" dirty="0"/>
              <a:t> with features, and </a:t>
            </a:r>
          </a:p>
          <a:p>
            <a:r>
              <a:rPr lang="en-US" dirty="0"/>
              <a:t>only in variables,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At the cost of growing in terms of the complexity by alpha^4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3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model perform?</a:t>
            </a:r>
          </a:p>
          <a:p>
            <a:endParaRPr lang="en-US" dirty="0"/>
          </a:p>
          <a:p>
            <a:r>
              <a:rPr lang="en-US" dirty="0"/>
              <a:t>we take results from their paper, </a:t>
            </a:r>
          </a:p>
          <a:p>
            <a:r>
              <a:rPr lang="en-US" dirty="0"/>
              <a:t>they run their </a:t>
            </a:r>
            <a:r>
              <a:rPr lang="en-US" b="1" dirty="0"/>
              <a:t>CG</a:t>
            </a:r>
            <a:r>
              <a:rPr lang="en-US" dirty="0"/>
              <a:t> </a:t>
            </a:r>
            <a:r>
              <a:rPr lang="en-US" b="1" dirty="0"/>
              <a:t>algo</a:t>
            </a:r>
            <a:r>
              <a:rPr lang="en-US" dirty="0"/>
              <a:t> along with </a:t>
            </a:r>
            <a:r>
              <a:rPr lang="en-US" b="1" dirty="0"/>
              <a:t>other</a:t>
            </a:r>
            <a:r>
              <a:rPr lang="en-US" dirty="0"/>
              <a:t> </a:t>
            </a:r>
            <a:r>
              <a:rPr lang="en-US" b="1" dirty="0"/>
              <a:t>models</a:t>
            </a:r>
            <a:endParaRPr lang="en-US" dirty="0"/>
          </a:p>
          <a:p>
            <a:r>
              <a:rPr lang="en-US" dirty="0"/>
              <a:t>time limit of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/>
              <a:t>mins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compare on </a:t>
            </a:r>
            <a:r>
              <a:rPr lang="en-US" b="1" dirty="0"/>
              <a:t>small</a:t>
            </a:r>
            <a:r>
              <a:rPr lang="en-US" dirty="0"/>
              <a:t> </a:t>
            </a:r>
            <a:r>
              <a:rPr lang="en-US" b="1" dirty="0"/>
              <a:t>dataset</a:t>
            </a:r>
            <a:r>
              <a:rPr lang="en-US" dirty="0"/>
              <a:t>  and </a:t>
            </a:r>
          </a:p>
          <a:p>
            <a:r>
              <a:rPr lang="en-US" b="1" dirty="0"/>
              <a:t>low</a:t>
            </a:r>
            <a:r>
              <a:rPr lang="en-US" dirty="0"/>
              <a:t> </a:t>
            </a:r>
            <a:r>
              <a:rPr lang="en-US" b="1" dirty="0"/>
              <a:t>complexity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our model seems to outperform the literature.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75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keep it running, by the 15 minute mark we have already found a better rule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53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 2 hours we found a rule set with 85%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Important decisions are made everyday, for instance: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Bussinesses</a:t>
            </a:r>
            <a:r>
              <a:rPr lang="en-US" dirty="0"/>
              <a:t> - select good employees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Banks - who to lend money to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Doctors - which patients should diagnose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717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larger</a:t>
            </a:r>
            <a:r>
              <a:rPr lang="en-US" dirty="0"/>
              <a:t> </a:t>
            </a:r>
            <a:r>
              <a:rPr lang="en-US" b="1" dirty="0"/>
              <a:t>dataset</a:t>
            </a:r>
            <a:r>
              <a:rPr lang="en-US" dirty="0"/>
              <a:t>, where most features are </a:t>
            </a:r>
            <a:r>
              <a:rPr lang="en-US" b="1" dirty="0"/>
              <a:t>categorical</a:t>
            </a:r>
            <a:endParaRPr lang="en-US" dirty="0"/>
          </a:p>
          <a:p>
            <a:r>
              <a:rPr lang="en-US" dirty="0"/>
              <a:t>*explain dataset*</a:t>
            </a:r>
          </a:p>
          <a:p>
            <a:endParaRPr lang="en-US" dirty="0"/>
          </a:p>
          <a:p>
            <a:r>
              <a:rPr lang="en-US" dirty="0"/>
              <a:t>our model doesn’t perform as well. </a:t>
            </a:r>
          </a:p>
          <a:p>
            <a:endParaRPr lang="en-US" dirty="0"/>
          </a:p>
          <a:p>
            <a:r>
              <a:rPr lang="en-US" dirty="0"/>
              <a:t>slightly under </a:t>
            </a:r>
            <a:r>
              <a:rPr lang="en-US" b="1" dirty="0"/>
              <a:t>15 mins </a:t>
            </a:r>
            <a:r>
              <a:rPr lang="en-US" dirty="0"/>
              <a:t>to </a:t>
            </a:r>
            <a:r>
              <a:rPr lang="en-US" b="1" dirty="0"/>
              <a:t>match</a:t>
            </a:r>
            <a:r>
              <a:rPr lang="en-US" dirty="0"/>
              <a:t> their results</a:t>
            </a:r>
          </a:p>
          <a:p>
            <a:endParaRPr lang="en-US" dirty="0"/>
          </a:p>
          <a:p>
            <a:r>
              <a:rPr lang="en-US" dirty="0"/>
              <a:t>And it needs </a:t>
            </a:r>
            <a:r>
              <a:rPr lang="en-US" b="1" dirty="0"/>
              <a:t>36 minutes </a:t>
            </a:r>
            <a:r>
              <a:rPr lang="en-US" dirty="0"/>
              <a:t>to find a </a:t>
            </a:r>
            <a:r>
              <a:rPr lang="en-US" b="1" dirty="0"/>
              <a:t>better ruleset </a:t>
            </a:r>
            <a:r>
              <a:rPr lang="en-US" dirty="0"/>
              <a:t>than the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7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39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higher complexity = higher accuracy. </a:t>
            </a:r>
          </a:p>
          <a:p>
            <a:pPr marL="0" indent="0">
              <a:buFontTx/>
              <a:buNone/>
            </a:pPr>
            <a:r>
              <a:rPr lang="en-US" dirty="0"/>
              <a:t>involves more tests, very expensive.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not </a:t>
            </a:r>
            <a:r>
              <a:rPr lang="en-US" b="1" dirty="0"/>
              <a:t>blindly trust </a:t>
            </a:r>
            <a:r>
              <a:rPr lang="en-US" dirty="0"/>
              <a:t>accuracy past a certain point, </a:t>
            </a:r>
          </a:p>
          <a:p>
            <a:pPr marL="0" indent="0">
              <a:buFontTx/>
              <a:buNone/>
            </a:pPr>
            <a:r>
              <a:rPr lang="en-US" dirty="0"/>
              <a:t>as it is possible this might be the result of </a:t>
            </a:r>
            <a:r>
              <a:rPr lang="en-US" b="1" dirty="0"/>
              <a:t>data overfitting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dirty="0"/>
              <a:t>This reinforces our decision to limit complexity to a low value, but </a:t>
            </a:r>
          </a:p>
          <a:p>
            <a:pPr marL="0" indent="0">
              <a:buFontTx/>
              <a:buNone/>
            </a:pPr>
            <a:r>
              <a:rPr lang="en-US" dirty="0"/>
              <a:t>even rule set size 10 can </a:t>
            </a:r>
            <a:r>
              <a:rPr lang="en-US" b="1" dirty="0"/>
              <a:t>go over budget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dirty="0"/>
              <a:t>we limit the cost of features with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62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cases</a:t>
            </a:r>
          </a:p>
          <a:p>
            <a:endParaRPr lang="en-US" dirty="0"/>
          </a:p>
          <a:p>
            <a:r>
              <a:rPr lang="en-US" dirty="0"/>
              <a:t>simple case, a </a:t>
            </a:r>
            <a:r>
              <a:rPr lang="en-US" b="1" dirty="0"/>
              <a:t>cost</a:t>
            </a:r>
            <a:r>
              <a:rPr lang="en-US" dirty="0"/>
              <a:t> to every feature. </a:t>
            </a:r>
          </a:p>
          <a:p>
            <a:endParaRPr lang="en-US" dirty="0"/>
          </a:p>
          <a:p>
            <a:r>
              <a:rPr lang="en-US" dirty="0"/>
              <a:t>can have many of the same, </a:t>
            </a:r>
          </a:p>
          <a:p>
            <a:r>
              <a:rPr lang="en-US" dirty="0"/>
              <a:t>so we need a new one</a:t>
            </a:r>
          </a:p>
          <a:p>
            <a:endParaRPr lang="en-US" dirty="0"/>
          </a:p>
          <a:p>
            <a:r>
              <a:rPr lang="en-US" dirty="0"/>
              <a:t>q=1 when at least one a=1</a:t>
            </a:r>
          </a:p>
          <a:p>
            <a:endParaRPr lang="en-US" dirty="0"/>
          </a:p>
          <a:p>
            <a:r>
              <a:rPr lang="en-US" dirty="0"/>
              <a:t>we constrain by adding this inequality to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47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discounted case, </a:t>
            </a:r>
          </a:p>
          <a:p>
            <a:endParaRPr lang="en-US" dirty="0"/>
          </a:p>
          <a:p>
            <a:r>
              <a:rPr lang="en-US" dirty="0"/>
              <a:t>cost of some tests are </a:t>
            </a:r>
            <a:r>
              <a:rPr lang="en-US" b="1" dirty="0"/>
              <a:t>related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 instance, an electrocardiogram might be very expensive, but it gives you a lot of information that is reflected among many features</a:t>
            </a:r>
          </a:p>
          <a:p>
            <a:r>
              <a:rPr lang="en-US" dirty="0"/>
              <a:t>(slope, peak, etc..) So it is fair to assume that, once we do a test once for a feature, we do not have to pay full price again If we include a related feature in the data set</a:t>
            </a:r>
          </a:p>
          <a:p>
            <a:endParaRPr lang="en-US" dirty="0"/>
          </a:p>
          <a:p>
            <a:r>
              <a:rPr lang="en-US" dirty="0"/>
              <a:t>We def feature subsets…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80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2 cases inspired by work </a:t>
            </a:r>
          </a:p>
          <a:p>
            <a:r>
              <a:rPr lang="en-US" dirty="0"/>
              <a:t>in this paper by Abdulla and </a:t>
            </a:r>
            <a:r>
              <a:rPr lang="en-US" dirty="0" err="1"/>
              <a:t>Khasawneh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48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 SVM, </a:t>
            </a:r>
          </a:p>
          <a:p>
            <a:r>
              <a:rPr lang="en-US" dirty="0"/>
              <a:t>incompatible with interpretability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6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 the same dataset, </a:t>
            </a:r>
          </a:p>
          <a:p>
            <a:endParaRPr lang="en-US" dirty="0"/>
          </a:p>
          <a:p>
            <a:r>
              <a:rPr lang="en-US" dirty="0"/>
              <a:t>*here is description of </a:t>
            </a:r>
            <a:r>
              <a:rPr lang="en-US" dirty="0" err="1"/>
              <a:t>featues</a:t>
            </a:r>
            <a:r>
              <a:rPr lang="en-US" dirty="0"/>
              <a:t>*</a:t>
            </a:r>
          </a:p>
          <a:p>
            <a:endParaRPr lang="en-US" dirty="0"/>
          </a:p>
          <a:p>
            <a:r>
              <a:rPr lang="en-US" dirty="0"/>
              <a:t>we use same feature costs and subsets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9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rule set has cost of </a:t>
            </a:r>
          </a:p>
          <a:p>
            <a:r>
              <a:rPr lang="en-US" dirty="0"/>
              <a:t>400 in simple</a:t>
            </a:r>
          </a:p>
          <a:p>
            <a:r>
              <a:rPr lang="en-US" dirty="0"/>
              <a:t>300 in discounted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75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budget, </a:t>
            </a:r>
          </a:p>
          <a:p>
            <a:r>
              <a:rPr lang="en-US" dirty="0"/>
              <a:t>found 2 rule sets: </a:t>
            </a:r>
          </a:p>
          <a:p>
            <a:endParaRPr lang="en-US" dirty="0"/>
          </a:p>
          <a:p>
            <a:r>
              <a:rPr lang="en-US" dirty="0"/>
              <a:t>*Note </a:t>
            </a:r>
            <a:r>
              <a:rPr lang="en-US" b="1" dirty="0"/>
              <a:t>cost</a:t>
            </a:r>
            <a:r>
              <a:rPr lang="en-US" dirty="0"/>
              <a:t>, </a:t>
            </a:r>
            <a:r>
              <a:rPr lang="en-US" b="1" dirty="0"/>
              <a:t>Acc</a:t>
            </a:r>
            <a:r>
              <a:rPr lang="en-US" dirty="0"/>
              <a:t> and </a:t>
            </a:r>
            <a:r>
              <a:rPr lang="en-US" b="1" dirty="0"/>
              <a:t>Size</a:t>
            </a:r>
            <a:r>
              <a:rPr lang="en-US" dirty="0"/>
              <a:t> of right*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invisible disease cannot be tested for.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Big concern for professionals since </a:t>
            </a:r>
          </a:p>
          <a:p>
            <a:pPr marL="0" indent="0">
              <a:buFontTx/>
              <a:buNone/>
            </a:pPr>
            <a:r>
              <a:rPr lang="en-US" dirty="0"/>
              <a:t>go </a:t>
            </a:r>
            <a:r>
              <a:rPr lang="en-US" b="1" dirty="0"/>
              <a:t>undiagnosed</a:t>
            </a:r>
            <a:r>
              <a:rPr lang="en-US" dirty="0"/>
              <a:t> until damage has </a:t>
            </a:r>
            <a:r>
              <a:rPr lang="en-US" b="1" dirty="0"/>
              <a:t>progressed</a:t>
            </a:r>
            <a:r>
              <a:rPr lang="en-US" dirty="0"/>
              <a:t> too far,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such as *examples*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invisible =!= undetectable, </a:t>
            </a:r>
          </a:p>
          <a:p>
            <a:pPr marL="0" indent="0">
              <a:buFontTx/>
              <a:buNone/>
            </a:pPr>
            <a:r>
              <a:rPr lang="en-US" dirty="0"/>
              <a:t>They correlate with symptoms we CAN test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Has inspired the use of ML techniques for the purposes of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4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against literature, </a:t>
            </a:r>
          </a:p>
          <a:p>
            <a:r>
              <a:rPr lang="en-US" dirty="0"/>
              <a:t>here are results in their paper. </a:t>
            </a:r>
          </a:p>
          <a:p>
            <a:endParaRPr lang="en-US" dirty="0"/>
          </a:p>
          <a:p>
            <a:r>
              <a:rPr lang="en-US" dirty="0"/>
              <a:t>5 models compared against a SVM control</a:t>
            </a:r>
          </a:p>
          <a:p>
            <a:endParaRPr lang="en-US" dirty="0"/>
          </a:p>
          <a:p>
            <a:r>
              <a:rPr lang="en-US" dirty="0"/>
              <a:t>CSs are their models, other 3 are other methods</a:t>
            </a:r>
          </a:p>
          <a:p>
            <a:endParaRPr lang="en-US" dirty="0"/>
          </a:p>
          <a:p>
            <a:r>
              <a:rPr lang="en-US" dirty="0"/>
              <a:t>Note CSs are both discounted</a:t>
            </a:r>
          </a:p>
          <a:p>
            <a:endParaRPr lang="en-US" dirty="0"/>
          </a:p>
          <a:p>
            <a:r>
              <a:rPr lang="en-US" dirty="0"/>
              <a:t>our model reaches the </a:t>
            </a:r>
            <a:r>
              <a:rPr lang="en-US" b="1" dirty="0"/>
              <a:t>same accuracy</a:t>
            </a:r>
            <a:r>
              <a:rPr lang="en-US" dirty="0"/>
              <a:t>, </a:t>
            </a:r>
          </a:p>
          <a:p>
            <a:r>
              <a:rPr lang="en-US" dirty="0"/>
              <a:t>with </a:t>
            </a:r>
            <a:r>
              <a:rPr lang="en-US" b="1" dirty="0"/>
              <a:t>100 lower cost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b="1" dirty="0"/>
              <a:t>one less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7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55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in a real world scenario, </a:t>
            </a:r>
          </a:p>
          <a:p>
            <a:pPr marL="0" indent="0">
              <a:buFontTx/>
              <a:buNone/>
            </a:pPr>
            <a:r>
              <a:rPr lang="en-US" dirty="0"/>
              <a:t>need the model to be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affordable</a:t>
            </a:r>
            <a:r>
              <a:rPr lang="en-US" dirty="0"/>
              <a:t>, </a:t>
            </a:r>
          </a:p>
          <a:p>
            <a:pPr marL="0" indent="0">
              <a:buFontTx/>
              <a:buNone/>
            </a:pPr>
            <a:r>
              <a:rPr lang="en-US" dirty="0"/>
              <a:t>also fair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define as , given a sensitive feature (such as..) </a:t>
            </a:r>
          </a:p>
          <a:p>
            <a:pPr marL="0" indent="0">
              <a:buFontTx/>
              <a:buNone/>
            </a:pPr>
            <a:r>
              <a:rPr lang="en-US" dirty="0"/>
              <a:t>is the </a:t>
            </a:r>
            <a:r>
              <a:rPr lang="en-US" dirty="0" err="1"/>
              <a:t>probab</a:t>
            </a:r>
            <a:r>
              <a:rPr lang="en-US" dirty="0"/>
              <a:t>. Is </a:t>
            </a:r>
            <a:r>
              <a:rPr lang="en-US" dirty="0" err="1"/>
              <a:t>missclassi</a:t>
            </a:r>
            <a:r>
              <a:rPr lang="en-US" dirty="0"/>
              <a:t>  Independent?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Use 2 metrics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579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one</a:t>
            </a:r>
          </a:p>
          <a:p>
            <a:r>
              <a:rPr lang="en-US" dirty="0"/>
              <a:t>equal opportunity</a:t>
            </a:r>
          </a:p>
          <a:p>
            <a:endParaRPr lang="en-US" dirty="0"/>
          </a:p>
          <a:p>
            <a:r>
              <a:rPr lang="en-US" dirty="0"/>
              <a:t>We let G be a …</a:t>
            </a:r>
          </a:p>
          <a:p>
            <a:endParaRPr lang="en-US" dirty="0"/>
          </a:p>
          <a:p>
            <a:r>
              <a:rPr lang="en-US" dirty="0"/>
              <a:t>We want FN rate equal within k</a:t>
            </a:r>
          </a:p>
          <a:p>
            <a:endParaRPr lang="en-US" dirty="0"/>
          </a:p>
          <a:p>
            <a:r>
              <a:rPr lang="en-US" dirty="0"/>
              <a:t>So, for k and pair of values</a:t>
            </a:r>
          </a:p>
          <a:p>
            <a:r>
              <a:rPr lang="en-US" dirty="0"/>
              <a:t>We need to satisfy this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589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 guaranteed </a:t>
            </a:r>
            <a:r>
              <a:rPr lang="en-US" dirty="0"/>
              <a:t>to find a </a:t>
            </a:r>
            <a:r>
              <a:rPr lang="en-US" b="1" dirty="0"/>
              <a:t>feasible rule set</a:t>
            </a:r>
            <a:r>
              <a:rPr lang="en-US" dirty="0"/>
              <a:t> </a:t>
            </a:r>
          </a:p>
          <a:p>
            <a:r>
              <a:rPr lang="en-US" dirty="0"/>
              <a:t>if enforce this </a:t>
            </a:r>
            <a:r>
              <a:rPr lang="en-US" b="1" dirty="0"/>
              <a:t>exactly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instead constrain their difference </a:t>
            </a:r>
          </a:p>
          <a:p>
            <a:r>
              <a:rPr lang="en-US" dirty="0"/>
              <a:t>with bound, set at 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27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metric, </a:t>
            </a:r>
          </a:p>
          <a:p>
            <a:endParaRPr lang="en-US" dirty="0"/>
          </a:p>
          <a:p>
            <a:r>
              <a:rPr lang="en-US" dirty="0"/>
              <a:t>both the </a:t>
            </a:r>
            <a:r>
              <a:rPr lang="en-US" b="1" dirty="0"/>
              <a:t>FP</a:t>
            </a:r>
            <a:r>
              <a:rPr lang="en-US" dirty="0"/>
              <a:t> and </a:t>
            </a:r>
            <a:r>
              <a:rPr lang="en-US" b="1" dirty="0"/>
              <a:t>FN</a:t>
            </a:r>
            <a:r>
              <a:rPr lang="en-US" dirty="0"/>
              <a:t> rates to be </a:t>
            </a:r>
            <a:r>
              <a:rPr lang="en-US" b="1" dirty="0"/>
              <a:t>equal</a:t>
            </a:r>
          </a:p>
          <a:p>
            <a:endParaRPr lang="en-US" b="1" dirty="0"/>
          </a:p>
          <a:p>
            <a:r>
              <a:rPr lang="en-US" b="0" dirty="0"/>
              <a:t>Constrain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296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this rule set, </a:t>
            </a:r>
          </a:p>
          <a:p>
            <a:r>
              <a:rPr lang="en-US" dirty="0"/>
              <a:t>patient’s </a:t>
            </a:r>
            <a:r>
              <a:rPr lang="en-US" b="1" dirty="0"/>
              <a:t>sex</a:t>
            </a:r>
            <a:r>
              <a:rPr lang="en-US" dirty="0"/>
              <a:t> to be a </a:t>
            </a:r>
            <a:r>
              <a:rPr lang="en-US" b="1" dirty="0"/>
              <a:t>protected</a:t>
            </a:r>
            <a:r>
              <a:rPr lang="en-US" dirty="0"/>
              <a:t> feature, </a:t>
            </a:r>
          </a:p>
          <a:p>
            <a:endParaRPr lang="en-US" dirty="0"/>
          </a:p>
          <a:p>
            <a:r>
              <a:rPr lang="en-US" dirty="0"/>
              <a:t>*describe table*</a:t>
            </a:r>
          </a:p>
          <a:p>
            <a:endParaRPr lang="en-US" dirty="0"/>
          </a:p>
          <a:p>
            <a:r>
              <a:rPr lang="en-US" dirty="0"/>
              <a:t>acc of 85%, but </a:t>
            </a:r>
          </a:p>
          <a:p>
            <a:r>
              <a:rPr lang="en-US" dirty="0"/>
              <a:t>women 3 times as likely to FN </a:t>
            </a:r>
          </a:p>
          <a:p>
            <a:r>
              <a:rPr lang="en-US" dirty="0"/>
              <a:t>men only ones being 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899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equal opportunity, </a:t>
            </a:r>
          </a:p>
          <a:p>
            <a:r>
              <a:rPr lang="en-US" dirty="0"/>
              <a:t>accuracy has decreased to 83%</a:t>
            </a:r>
          </a:p>
          <a:p>
            <a:r>
              <a:rPr lang="en-US" dirty="0"/>
              <a:t>FN rate has decreased to 2%.</a:t>
            </a:r>
          </a:p>
          <a:p>
            <a:endParaRPr lang="en-US" dirty="0"/>
          </a:p>
          <a:p>
            <a:r>
              <a:rPr lang="en-US" dirty="0"/>
              <a:t>became </a:t>
            </a:r>
            <a:r>
              <a:rPr lang="en-US" b="1" dirty="0"/>
              <a:t>more accurate </a:t>
            </a:r>
            <a:r>
              <a:rPr lang="en-US" dirty="0"/>
              <a:t>for women but </a:t>
            </a:r>
            <a:r>
              <a:rPr lang="en-US" b="1" dirty="0"/>
              <a:t>worse</a:t>
            </a:r>
            <a:r>
              <a:rPr lang="en-US" dirty="0"/>
              <a:t> for men, </a:t>
            </a:r>
          </a:p>
          <a:p>
            <a:endParaRPr lang="en-US" dirty="0"/>
          </a:p>
          <a:p>
            <a:r>
              <a:rPr lang="en-US" dirty="0"/>
              <a:t>in FP, it became worse for both</a:t>
            </a:r>
          </a:p>
          <a:p>
            <a:endParaRPr lang="en-US" dirty="0"/>
          </a:p>
          <a:p>
            <a:r>
              <a:rPr lang="en-US" dirty="0"/>
              <a:t>fair ruleset =!= an acc ruleset, </a:t>
            </a:r>
          </a:p>
          <a:p>
            <a:endParaRPr lang="en-US" dirty="0"/>
          </a:p>
          <a:p>
            <a:r>
              <a:rPr lang="en-US" dirty="0"/>
              <a:t>*coin analogy*</a:t>
            </a:r>
          </a:p>
          <a:p>
            <a:endParaRPr lang="en-US" dirty="0"/>
          </a:p>
          <a:p>
            <a:r>
              <a:rPr lang="en-US" dirty="0"/>
              <a:t>in this case, a FN is </a:t>
            </a:r>
            <a:r>
              <a:rPr lang="en-US" b="1" dirty="0"/>
              <a:t>more dangerous </a:t>
            </a:r>
            <a:r>
              <a:rPr lang="en-US" dirty="0"/>
              <a:t>than a FP, </a:t>
            </a:r>
          </a:p>
          <a:p>
            <a:r>
              <a:rPr lang="en-US" dirty="0"/>
              <a:t>so this the loss in acc is wort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45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enforce equalized odds, </a:t>
            </a:r>
          </a:p>
          <a:p>
            <a:r>
              <a:rPr lang="en-US" dirty="0"/>
              <a:t>we see both rates are </a:t>
            </a:r>
            <a:r>
              <a:rPr lang="en-US" b="1" dirty="0"/>
              <a:t>within 4%</a:t>
            </a:r>
          </a:p>
          <a:p>
            <a:endParaRPr lang="en-US" dirty="0"/>
          </a:p>
          <a:p>
            <a:r>
              <a:rPr lang="en-US" dirty="0"/>
              <a:t>acc has increased, </a:t>
            </a:r>
          </a:p>
          <a:p>
            <a:r>
              <a:rPr lang="en-US" dirty="0"/>
              <a:t>this is not true in general.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the global optimum, </a:t>
            </a:r>
          </a:p>
          <a:p>
            <a:r>
              <a:rPr lang="en-US" dirty="0"/>
              <a:t>but </a:t>
            </a:r>
            <a:r>
              <a:rPr lang="en-US" b="1" dirty="0"/>
              <a:t>best found </a:t>
            </a:r>
            <a:r>
              <a:rPr lang="en-US" dirty="0"/>
              <a:t>within </a:t>
            </a:r>
            <a:r>
              <a:rPr lang="en-US" b="1" dirty="0"/>
              <a:t>time limit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solver uses some </a:t>
            </a:r>
            <a:r>
              <a:rPr lang="en-US" b="1" dirty="0"/>
              <a:t>heuristics</a:t>
            </a:r>
            <a:r>
              <a:rPr lang="en-US" dirty="0"/>
              <a:t> </a:t>
            </a:r>
          </a:p>
          <a:p>
            <a:r>
              <a:rPr lang="en-US" dirty="0"/>
              <a:t>there is randomness with how fast </a:t>
            </a:r>
          </a:p>
          <a:p>
            <a:r>
              <a:rPr lang="en-US" dirty="0"/>
              <a:t>we find quality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615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task becomes sample classification problem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have a dataset … samples and features, </a:t>
            </a:r>
          </a:p>
          <a:p>
            <a:pPr marL="0" indent="0">
              <a:buFontTx/>
              <a:buNone/>
            </a:pPr>
            <a:r>
              <a:rPr lang="en-US" dirty="0"/>
              <a:t>each sample labeled into 2 classes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want to predict…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In our case, each sample represents…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912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 want a model to classify</a:t>
            </a:r>
          </a:p>
          <a:p>
            <a:pPr marL="0" indent="0">
              <a:buFontTx/>
              <a:buNone/>
            </a:pPr>
            <a:r>
              <a:rPr lang="en-US" dirty="0"/>
              <a:t>more than 2 classes,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for example *cancer*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671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b="1" dirty="0"/>
              <a:t>multiple positive classes</a:t>
            </a:r>
            <a:r>
              <a:rPr lang="en-US" dirty="0"/>
              <a:t>, </a:t>
            </a:r>
          </a:p>
          <a:p>
            <a:r>
              <a:rPr lang="en-US" dirty="0"/>
              <a:t>depending on their </a:t>
            </a:r>
            <a:r>
              <a:rPr lang="en-US" dirty="0" err="1"/>
              <a:t>lable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need to </a:t>
            </a:r>
            <a:r>
              <a:rPr lang="en-US" b="1" dirty="0"/>
              <a:t>assign a class to </a:t>
            </a:r>
            <a:r>
              <a:rPr lang="en-US" dirty="0"/>
              <a:t>each </a:t>
            </a:r>
            <a:r>
              <a:rPr lang="en-US" b="1" dirty="0"/>
              <a:t>rule</a:t>
            </a:r>
            <a:r>
              <a:rPr lang="en-US" dirty="0"/>
              <a:t>, </a:t>
            </a:r>
          </a:p>
          <a:p>
            <a:r>
              <a:rPr lang="en-US" dirty="0"/>
              <a:t>using indicator gamma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3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in N, doesn’t change </a:t>
            </a:r>
          </a:p>
          <a:p>
            <a:r>
              <a:rPr lang="en-US" dirty="0"/>
              <a:t>need to be outside all rectangles, regardless of class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positive points, </a:t>
            </a:r>
          </a:p>
          <a:p>
            <a:r>
              <a:rPr lang="en-US" dirty="0"/>
              <a:t>need to know if *…*</a:t>
            </a:r>
          </a:p>
          <a:p>
            <a:endParaRPr lang="en-US" dirty="0"/>
          </a:p>
          <a:p>
            <a:r>
              <a:rPr lang="en-US" dirty="0"/>
              <a:t>For the sake of time, we will not go over them</a:t>
            </a:r>
          </a:p>
          <a:p>
            <a:endParaRPr lang="en-US" dirty="0"/>
          </a:p>
          <a:p>
            <a:r>
              <a:rPr lang="en-US" dirty="0"/>
              <a:t>But we will show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38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heart disease dataset </a:t>
            </a:r>
          </a:p>
          <a:p>
            <a:r>
              <a:rPr lang="en-US" dirty="0"/>
              <a:t>using original labels, from 0 to 4, </a:t>
            </a:r>
          </a:p>
          <a:p>
            <a:r>
              <a:rPr lang="en-US" dirty="0"/>
              <a:t>for the severity of the diagnosis.</a:t>
            </a:r>
          </a:p>
          <a:p>
            <a:endParaRPr lang="en-US" dirty="0"/>
          </a:p>
          <a:p>
            <a:r>
              <a:rPr lang="en-US" dirty="0"/>
              <a:t>for this many classes, </a:t>
            </a:r>
          </a:p>
          <a:p>
            <a:r>
              <a:rPr lang="en-US" dirty="0"/>
              <a:t>need increase the complexity </a:t>
            </a:r>
          </a:p>
          <a:p>
            <a:r>
              <a:rPr lang="en-US" dirty="0"/>
              <a:t>to obtain good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994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additional examples</a:t>
            </a:r>
          </a:p>
          <a:p>
            <a:r>
              <a:rPr lang="en-US" dirty="0"/>
              <a:t>randomly generated 2-dim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712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3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b="1" dirty="0"/>
              <a:t>Accurate</a:t>
            </a:r>
          </a:p>
          <a:p>
            <a:r>
              <a:rPr lang="en-US" b="1" dirty="0"/>
              <a:t>Interpretable</a:t>
            </a:r>
            <a:r>
              <a:rPr lang="en-US" dirty="0"/>
              <a:t>, </a:t>
            </a:r>
            <a:r>
              <a:rPr lang="en-US" b="1" dirty="0"/>
              <a:t>fair</a:t>
            </a:r>
            <a:r>
              <a:rPr lang="en-US" dirty="0"/>
              <a:t> and </a:t>
            </a:r>
            <a:r>
              <a:rPr lang="en-US" b="1" dirty="0"/>
              <a:t>affordable</a:t>
            </a:r>
          </a:p>
          <a:p>
            <a:endParaRPr lang="en-US" b="1" dirty="0"/>
          </a:p>
          <a:p>
            <a:r>
              <a:rPr lang="en-US" b="0" dirty="0"/>
              <a:t>Competes with small datasets</a:t>
            </a:r>
          </a:p>
          <a:p>
            <a:endParaRPr lang="en-US" b="0" dirty="0"/>
          </a:p>
          <a:p>
            <a:r>
              <a:rPr lang="en-US" b="0" dirty="0"/>
              <a:t>Fails with large </a:t>
            </a:r>
            <a:r>
              <a:rPr lang="en-US" b="0" dirty="0" err="1"/>
              <a:t>datsets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92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model</a:t>
            </a:r>
          </a:p>
          <a:p>
            <a:endParaRPr lang="en-US" dirty="0"/>
          </a:p>
          <a:p>
            <a:r>
              <a:rPr lang="en-US" dirty="0"/>
              <a:t>See how data affects model</a:t>
            </a:r>
          </a:p>
          <a:p>
            <a:endParaRPr lang="en-US" dirty="0"/>
          </a:p>
          <a:p>
            <a:r>
              <a:rPr lang="en-US" dirty="0"/>
              <a:t>Test more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009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377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0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types of ML, </a:t>
            </a:r>
          </a:p>
          <a:p>
            <a:r>
              <a:rPr lang="en-US" dirty="0"/>
              <a:t>not all suitable for high stakes</a:t>
            </a:r>
          </a:p>
          <a:p>
            <a:endParaRPr lang="en-US" dirty="0"/>
          </a:p>
          <a:p>
            <a:r>
              <a:rPr lang="en-US" dirty="0"/>
              <a:t>avoid BLACK BOX models, like Neural Networks, </a:t>
            </a:r>
          </a:p>
          <a:p>
            <a:r>
              <a:rPr lang="en-US" dirty="0"/>
              <a:t>only give prediction , not reasoning </a:t>
            </a:r>
          </a:p>
          <a:p>
            <a:r>
              <a:rPr lang="en-US" dirty="0"/>
              <a:t>If we ‘open them up’..</a:t>
            </a:r>
          </a:p>
          <a:p>
            <a:r>
              <a:rPr lang="en-US" dirty="0"/>
              <a:t>cannot trust if cannot be questioned</a:t>
            </a:r>
          </a:p>
          <a:p>
            <a:endParaRPr lang="en-US" dirty="0"/>
          </a:p>
          <a:p>
            <a:r>
              <a:rPr lang="en-US" dirty="0"/>
              <a:t>Consider the following situation, </a:t>
            </a:r>
          </a:p>
          <a:p>
            <a:r>
              <a:rPr lang="en-US" dirty="0"/>
              <a:t>we train a model with … a model might determine that sex is a good indicator for being a good employee, since we most employees are male. </a:t>
            </a:r>
          </a:p>
          <a:p>
            <a:r>
              <a:rPr lang="en-US" dirty="0"/>
              <a:t>We will choose a rule-based approach for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20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Rules not enough, </a:t>
            </a:r>
          </a:p>
          <a:p>
            <a:r>
              <a:rPr lang="en-US" dirty="0"/>
              <a:t>we need </a:t>
            </a:r>
            <a:r>
              <a:rPr lang="en-US" b="1" dirty="0"/>
              <a:t>interpretable</a:t>
            </a:r>
          </a:p>
          <a:p>
            <a:endParaRPr lang="en-US" dirty="0"/>
          </a:p>
          <a:p>
            <a:r>
              <a:rPr lang="en-US" dirty="0"/>
              <a:t>For a rule set to be interpretable, it needs to satisfy 2 additional conditions</a:t>
            </a:r>
          </a:p>
          <a:p>
            <a:endParaRPr lang="en-US" dirty="0"/>
          </a:p>
          <a:p>
            <a:r>
              <a:rPr lang="en-US" dirty="0"/>
              <a:t>The first states that a rule set must be in DNF,</a:t>
            </a:r>
          </a:p>
          <a:p>
            <a:r>
              <a:rPr lang="en-US" dirty="0"/>
              <a:t>This means that a </a:t>
            </a:r>
            <a:r>
              <a:rPr lang="en-US" dirty="0" err="1"/>
              <a:t>r.set</a:t>
            </a:r>
            <a:r>
              <a:rPr lang="en-US" dirty="0"/>
              <a:t> is a combination on unordered rules by disjunction</a:t>
            </a:r>
          </a:p>
          <a:p>
            <a:r>
              <a:rPr lang="en-US" dirty="0"/>
              <a:t>On the left… On this right…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90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rule is a conjunction of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0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0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72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55B94B-36A3-B4C1-53CB-3A1BF690F1EF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C0D0C3-1175-0CE9-DE03-2B5CD6F78AAD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4D9541-01C0-B1DE-5E21-119A4911591F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1" name="Picture 10" descr="A red and black logo&#10;&#10;Description automatically generated">
              <a:extLst>
                <a:ext uri="{FF2B5EF4-FFF2-40B4-BE49-F238E27FC236}">
                  <a16:creationId xmlns:a16="http://schemas.microsoft.com/office/drawing/2014/main" id="{B605CAB2-1AB9-85D0-80E4-FE6EB821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D7F3D38-488E-3518-F0BD-8AA75092B88E}"/>
              </a:ext>
            </a:extLst>
          </p:cNvPr>
          <p:cNvSpPr txBox="1">
            <a:spLocks/>
          </p:cNvSpPr>
          <p:nvPr/>
        </p:nvSpPr>
        <p:spPr>
          <a:xfrm>
            <a:off x="1473200" y="2399492"/>
            <a:ext cx="9517060" cy="2680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noProof="0" dirty="0">
                <a:solidFill>
                  <a:schemeClr val="bg1">
                    <a:lumMod val="75000"/>
                  </a:schemeClr>
                </a:solidFill>
              </a:rPr>
              <a:t>Interpretable, fair and cost-sensitive rulesets for data classification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880" y="2267412"/>
            <a:ext cx="9486580" cy="3544108"/>
          </a:xfrm>
        </p:spPr>
        <p:txBody>
          <a:bodyPr anchor="ctr"/>
          <a:lstStyle/>
          <a:p>
            <a:r>
              <a:rPr lang="en-US" b="1" noProof="0" dirty="0"/>
              <a:t>Interpretable, fair and cost-sensitive rulesets for data classification</a:t>
            </a:r>
            <a:br>
              <a:rPr lang="en-US" noProof="0" dirty="0"/>
            </a:br>
            <a:br>
              <a:rPr lang="en-US" noProof="0" dirty="0"/>
            </a:br>
            <a:br>
              <a:rPr lang="en-US" sz="2800" noProof="0" dirty="0">
                <a:latin typeface="Amasis MT Pro" panose="02040504050005020304" pitchFamily="18" charset="0"/>
              </a:rPr>
            </a:br>
            <a:r>
              <a:rPr lang="en-US" sz="2800" noProof="0" dirty="0">
                <a:latin typeface="Amasis MT Pro" panose="02040504050005020304" pitchFamily="18" charset="0"/>
              </a:rPr>
              <a:t>bachelor project defense</a:t>
            </a:r>
            <a:br>
              <a:rPr lang="en-US" sz="2800" noProof="0" dirty="0">
                <a:latin typeface="Amasis MT Pro" panose="02040504050005020304" pitchFamily="18" charset="0"/>
              </a:rPr>
            </a:br>
            <a:r>
              <a:rPr lang="en-US" sz="2800" noProof="0" dirty="0">
                <a:latin typeface="Amasis MT Pro" panose="02040504050005020304" pitchFamily="18" charset="0"/>
              </a:rPr>
              <a:t>~Giuliano Cavallo</a:t>
            </a:r>
            <a:endParaRPr lang="en-US" noProof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ED8322-64DB-4F26-91B8-ABF24E0EBA43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F06FE6-000C-BD2B-EEA6-200B48851A0A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4B09B2-512D-B961-F3A4-C7A125648440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6" name="Picture 15" descr="A red and black logo&#10;&#10;Description automatically generated">
              <a:extLst>
                <a:ext uri="{FF2B5EF4-FFF2-40B4-BE49-F238E27FC236}">
                  <a16:creationId xmlns:a16="http://schemas.microsoft.com/office/drawing/2014/main" id="{1ED3E7BD-ACAD-B795-452B-7F712AA4F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544321"/>
            <a:ext cx="9624060" cy="2001520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Rules must be in </a:t>
            </a: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Disjunctive Normal Form (DNF)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A Rule Set is a combination of unordered rules (by disjunction / OR operators),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Each rule is a combination of literals (by conjunction / AND operators),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Each literal is an inequality involving a single feature.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221660-7A63-C767-4BA2-5D9EA4EB2EA6}"/>
                  </a:ext>
                </a:extLst>
              </p:cNvPr>
              <p:cNvSpPr txBox="1"/>
              <p:nvPr/>
            </p:nvSpPr>
            <p:spPr>
              <a:xfrm>
                <a:off x="7095610" y="4263948"/>
                <a:ext cx="3938150" cy="92333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:=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≥75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B :=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𝐶h𝑜𝑙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≥200</m:t>
                    </m:r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dirty="0"/>
                  <a:t>C :=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Resting</m:t>
                    </m:r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h𝑒𝑎𝑟𝑡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≤120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221660-7A63-C767-4BA2-5D9EA4EB2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10" y="4263948"/>
                <a:ext cx="3938150" cy="923330"/>
              </a:xfrm>
              <a:prstGeom prst="rect">
                <a:avLst/>
              </a:prstGeom>
              <a:blipFill>
                <a:blip r:embed="rId4"/>
                <a:stretch>
                  <a:fillRect l="-1075" t="-1911" b="-7006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3F0E1E-159E-6A2D-5178-EB209E2EFED3}"/>
                  </a:ext>
                </a:extLst>
              </p:cNvPr>
              <p:cNvSpPr txBox="1"/>
              <p:nvPr/>
            </p:nvSpPr>
            <p:spPr>
              <a:xfrm>
                <a:off x="1412240" y="4540947"/>
                <a:ext cx="5462778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:=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+ 7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𝐶h𝑜𝑙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–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𝑅𝑒𝑠𝑡𝑖𝑛𝑔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h𝑒𝑎𝑟𝑡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10.3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3F0E1E-159E-6A2D-5178-EB209E2E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40" y="4540947"/>
                <a:ext cx="5462778" cy="369332"/>
              </a:xfrm>
              <a:prstGeom prst="rect">
                <a:avLst/>
              </a:prstGeom>
              <a:blipFill>
                <a:blip r:embed="rId5"/>
                <a:stretch>
                  <a:fillRect l="-777" t="-6154" b="-20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68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ED8322-64DB-4F26-91B8-ABF24E0EBA43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F06FE6-000C-BD2B-EEA6-200B48851A0A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4B09B2-512D-B961-F3A4-C7A125648440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6" name="Picture 15" descr="A red and black logo&#10;&#10;Description automatically generated">
              <a:extLst>
                <a:ext uri="{FF2B5EF4-FFF2-40B4-BE49-F238E27FC236}">
                  <a16:creationId xmlns:a16="http://schemas.microsoft.com/office/drawing/2014/main" id="{1ED3E7BD-ACAD-B795-452B-7F712AA4F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544321"/>
            <a:ext cx="9624060" cy="2001520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Rules must be in </a:t>
            </a: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Disjunctive Normal Form (DNF)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A Rule Set is a combination of unordered rules (by disjunction / OR operators),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Each rule is a combination of literals (by conjunction / AND operators),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Each literal is an inequality involving a single feature.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AFFE15-1F0E-776B-A669-A187B194BEA8}"/>
                  </a:ext>
                </a:extLst>
              </p:cNvPr>
              <p:cNvSpPr txBox="1"/>
              <p:nvPr/>
            </p:nvSpPr>
            <p:spPr>
              <a:xfrm>
                <a:off x="4520346" y="3874800"/>
                <a:ext cx="31513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𝑐h𝑜𝑙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≥241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𝑡h𝑎𝑙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≠3</m:t>
                          </m:r>
                        </m:e>
                      </m:d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≥0.1)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𝑡h𝑎𝑙𝑎𝑐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≤90)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≥2.5)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AFFE15-1F0E-776B-A669-A187B194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346" y="3874800"/>
                <a:ext cx="3151307" cy="2031325"/>
              </a:xfrm>
              <a:prstGeom prst="rect">
                <a:avLst/>
              </a:prstGeom>
              <a:blipFill>
                <a:blip r:embed="rId4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5D5F51-B5AE-314B-5D4A-E55DEBAF33A1}"/>
              </a:ext>
            </a:extLst>
          </p:cNvPr>
          <p:cNvSpPr txBox="1"/>
          <p:nvPr/>
        </p:nvSpPr>
        <p:spPr>
          <a:xfrm>
            <a:off x="7921689" y="4705796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(Then, y=1)</a:t>
            </a:r>
          </a:p>
        </p:txBody>
      </p:sp>
    </p:spTree>
    <p:extLst>
      <p:ext uri="{BB962C8B-B14F-4D97-AF65-F5344CB8AC3E}">
        <p14:creationId xmlns:p14="http://schemas.microsoft.com/office/powerpoint/2010/main" val="34254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1790C7-FE17-BBB6-7C2B-09117CDA952B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A5FF2C-E796-F35A-FF91-1BC443A554C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22DCF-AE2B-05C4-641A-5506D26F043C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CD3414ED-F124-642B-90D9-84C749884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544321"/>
            <a:ext cx="9624060" cy="2001520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Rules must be in </a:t>
            </a: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Disjunctive Normal Form (DNF)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34030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1FB-A0D1-415B-16E6-E02F35518274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3B11A8-59ED-F6FE-A783-500C2E87CBA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D7F072-0C41-67AB-E77D-59DE5686F330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D73A2758-72FA-5E24-3C97-6AD195348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081090A-2991-5E67-EE38-A0C4A7210E6D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2181860" y="1544320"/>
                <a:ext cx="8293100" cy="39116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Rules must be in Disjunctive Normal Form (DNF) and of limited </a:t>
                </a:r>
                <a:r>
                  <a:rPr lang="en-US" b="1" dirty="0">
                    <a:solidFill>
                      <a:srgbClr val="FF0000"/>
                    </a:solidFill>
                    <a:latin typeface="Amasis MT Pro" panose="02040504050005020304" pitchFamily="18" charset="0"/>
                  </a:rPr>
                  <a:t>Complexity.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The complexity of a Rule Set is the number of inequalities it contains, 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b="1" dirty="0">
                  <a:latin typeface="Amasis MT Pro" panose="020405040500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s-ES" dirty="0">
                    <a:latin typeface="Amasis MT Pro" panose="02040504050005020304" pitchFamily="18" charset="0"/>
                  </a:rPr>
                  <a:t>Interpretable rules can </a:t>
                </a:r>
                <a:r>
                  <a:rPr lang="es-ES" dirty="0" err="1">
                    <a:latin typeface="Amasis MT Pro" panose="02040504050005020304" pitchFamily="18" charset="0"/>
                  </a:rPr>
                  <a:t>reach</a:t>
                </a:r>
                <a:r>
                  <a:rPr lang="es-ES" dirty="0">
                    <a:latin typeface="Amasis MT Pro" panose="02040504050005020304" pitchFamily="18" charset="0"/>
                  </a:rPr>
                  <a:t> similar performance </a:t>
                </a:r>
                <a:r>
                  <a:rPr lang="es-ES" dirty="0" err="1">
                    <a:latin typeface="Amasis MT Pro" panose="02040504050005020304" pitchFamily="18" charset="0"/>
                  </a:rPr>
                  <a:t>to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other</a:t>
                </a:r>
                <a:r>
                  <a:rPr lang="es-ES" dirty="0">
                    <a:latin typeface="Amasis MT Pro" panose="02040504050005020304" pitchFamily="18" charset="0"/>
                  </a:rPr>
                  <a:t> rule-base </a:t>
                </a:r>
                <a:r>
                  <a:rPr lang="es-ES" dirty="0" err="1">
                    <a:latin typeface="Amasis MT Pro" panose="02040504050005020304" pitchFamily="18" charset="0"/>
                  </a:rPr>
                  <a:t>methods</a:t>
                </a:r>
                <a:r>
                  <a:rPr lang="es-ES" dirty="0">
                    <a:latin typeface="Amasis MT Pro" panose="02040504050005020304" pitchFamily="18" charset="0"/>
                  </a:rPr>
                  <a:t>, </a:t>
                </a:r>
                <a:r>
                  <a:rPr lang="es-ES" dirty="0" err="1">
                    <a:latin typeface="Amasis MT Pro" panose="02040504050005020304" pitchFamily="18" charset="0"/>
                  </a:rPr>
                  <a:t>while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having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lower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complexity</a:t>
                </a:r>
                <a:r>
                  <a:rPr lang="es-ES" dirty="0">
                    <a:latin typeface="Amasis MT Pro" panose="02040504050005020304" pitchFamily="18" charset="0"/>
                  </a:rPr>
                  <a:t> and </a:t>
                </a:r>
                <a:r>
                  <a:rPr lang="es-ES" dirty="0" err="1">
                    <a:latin typeface="Amasis MT Pro" panose="02040504050005020304" pitchFamily="18" charset="0"/>
                  </a:rPr>
                  <a:t>being</a:t>
                </a:r>
                <a:r>
                  <a:rPr lang="es-ES" dirty="0">
                    <a:latin typeface="Amasis MT Pro" panose="02040504050005020304" pitchFamily="18" charset="0"/>
                  </a:rPr>
                  <a:t> more memorable (</a:t>
                </a:r>
                <a:r>
                  <a:rPr lang="es-ES" dirty="0" err="1">
                    <a:latin typeface="Amasis MT Pro" panose="02040504050005020304" pitchFamily="18" charset="0"/>
                  </a:rPr>
                  <a:t>Lakkaraju</a:t>
                </a:r>
                <a:r>
                  <a:rPr lang="es-ES" dirty="0">
                    <a:latin typeface="Amasis MT Pro" panose="02040504050005020304" pitchFamily="18" charset="0"/>
                  </a:rPr>
                  <a:t> et al. 2016)</a:t>
                </a:r>
              </a:p>
              <a:p>
                <a:endParaRPr lang="es-ES" dirty="0">
                  <a:latin typeface="Amasis MT Pro" panose="02040504050005020304" pitchFamily="18" charset="0"/>
                </a:endParaRPr>
              </a:p>
              <a:p>
                <a:r>
                  <a:rPr lang="es-ES" dirty="0" err="1">
                    <a:latin typeface="Amasis MT Pro" panose="02040504050005020304" pitchFamily="18" charset="0"/>
                  </a:rPr>
                  <a:t>We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will</a:t>
                </a:r>
                <a:r>
                  <a:rPr lang="es-ES" dirty="0">
                    <a:latin typeface="Amasis MT Pro" panose="02040504050005020304" pitchFamily="18" charset="0"/>
                  </a:rPr>
                  <a:t>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based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on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their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results</a:t>
                </a:r>
                <a:r>
                  <a:rPr lang="es-ES" dirty="0">
                    <a:latin typeface="Amasis MT Pro" panose="02040504050005020304" pitchFamily="18" charset="0"/>
                  </a:rPr>
                  <a:t> and in </a:t>
                </a:r>
                <a:r>
                  <a:rPr lang="es-ES" dirty="0" err="1">
                    <a:latin typeface="Amasis MT Pro" panose="02040504050005020304" pitchFamily="18" charset="0"/>
                  </a:rPr>
                  <a:t>consideration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of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the</a:t>
                </a:r>
                <a:r>
                  <a:rPr lang="es-ES" dirty="0">
                    <a:latin typeface="Amasis MT Pro" panose="02040504050005020304" pitchFamily="18" charset="0"/>
                  </a:rPr>
                  <a:t> running time </a:t>
                </a:r>
                <a:r>
                  <a:rPr lang="es-ES" dirty="0" err="1">
                    <a:latin typeface="Amasis MT Pro" panose="02040504050005020304" pitchFamily="18" charset="0"/>
                  </a:rPr>
                  <a:t>of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the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model</a:t>
                </a:r>
                <a:endParaRPr lang="es-E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081090A-2991-5E67-EE38-A0C4A7210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2181860" y="1544320"/>
                <a:ext cx="8293100" cy="3911600"/>
              </a:xfrm>
              <a:blipFill>
                <a:blip r:embed="rId4"/>
                <a:stretch>
                  <a:fillRect l="-662" t="-2025" r="-882" b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9817F-72C8-5E3A-F4E8-343C0C1A221A}"/>
              </a:ext>
            </a:extLst>
          </p:cNvPr>
          <p:cNvSpPr txBox="1"/>
          <p:nvPr/>
        </p:nvSpPr>
        <p:spPr>
          <a:xfrm>
            <a:off x="3817620" y="5802618"/>
            <a:ext cx="844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H. </a:t>
            </a:r>
            <a:r>
              <a:rPr lang="en-US" sz="1200" dirty="0" err="1"/>
              <a:t>Lakkaraju</a:t>
            </a:r>
            <a:r>
              <a:rPr lang="en-US" sz="1200" dirty="0"/>
              <a:t> et al. Interpretable decision sets: A joint framework for description and prediction. </a:t>
            </a:r>
            <a:r>
              <a:rPr lang="en-US" sz="1200" i="1" dirty="0"/>
              <a:t>In Proceedings of the 22nd ACM SIGKDD International Conference on Knowledge Discovery and Data Mining</a:t>
            </a:r>
            <a:r>
              <a:rPr lang="en-US" sz="1200" dirty="0"/>
              <a:t>, 2016. Association for Computing Machinery.</a:t>
            </a:r>
          </a:p>
        </p:txBody>
      </p:sp>
    </p:spTree>
    <p:extLst>
      <p:ext uri="{BB962C8B-B14F-4D97-AF65-F5344CB8AC3E}">
        <p14:creationId xmlns:p14="http://schemas.microsoft.com/office/powerpoint/2010/main" val="147059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40DA3A0-C4F8-E4AE-9ED7-A788999098A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B77715-B577-94EF-8066-FEF334C6C531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B090D2-5358-D31F-7EB1-2D4837DD48E3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21" name="Picture 20" descr="A red and black logo&#10;&#10;Description automatically generated">
              <a:extLst>
                <a:ext uri="{FF2B5EF4-FFF2-40B4-BE49-F238E27FC236}">
                  <a16:creationId xmlns:a16="http://schemas.microsoft.com/office/drawing/2014/main" id="{5397B3B3-82A5-360A-140F-D8D489BF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6BCBA7-7EFA-208A-15E8-1F4F36C51C5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199" y="1778000"/>
                <a:ext cx="5654041" cy="4408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a dataset with N samples and 2 features: X and Y. </a:t>
                </a:r>
              </a:p>
              <a:p>
                <a:pPr marL="0" indent="0">
                  <a:buNone/>
                </a:pPr>
                <a:r>
                  <a:rPr lang="en-US" dirty="0"/>
                  <a:t>The following interpretable rule set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can be visualized as the planes defining a set of open polytopes.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will use these two notions interchangeably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6BCBA7-7EFA-208A-15E8-1F4F36C51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199" y="1778000"/>
                <a:ext cx="5654041" cy="4408899"/>
              </a:xfrm>
              <a:blipFill>
                <a:blip r:embed="rId4"/>
                <a:stretch>
                  <a:fillRect l="-862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08ADE2C-2FC6-6F08-5A72-8F457151673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7124558" y="2165065"/>
            <a:ext cx="4355865" cy="38671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Rectangle configuration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5CFF3-980D-DD78-82FB-F3A59F01755D}"/>
                  </a:ext>
                </a:extLst>
              </p:cNvPr>
              <p:cNvSpPr txBox="1"/>
              <p:nvPr/>
            </p:nvSpPr>
            <p:spPr>
              <a:xfrm>
                <a:off x="2093721" y="3834480"/>
                <a:ext cx="2621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5CFF3-980D-DD78-82FB-F3A59F017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21" y="3834480"/>
                <a:ext cx="262128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7D85F5-E6CB-4127-EB7F-A381CD77FB6D}"/>
              </a:ext>
            </a:extLst>
          </p:cNvPr>
          <p:cNvSpPr/>
          <p:nvPr/>
        </p:nvSpPr>
        <p:spPr>
          <a:xfrm>
            <a:off x="5028820" y="4098640"/>
            <a:ext cx="1676400" cy="35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800" y="2631440"/>
            <a:ext cx="4516120" cy="1595120"/>
          </a:xfrm>
        </p:spPr>
        <p:txBody>
          <a:bodyPr/>
          <a:lstStyle/>
          <a:p>
            <a:pPr algn="ctr"/>
            <a:br>
              <a:rPr lang="en-US" noProof="0" dirty="0"/>
            </a:br>
            <a:r>
              <a:rPr lang="en-US" b="1" noProof="0" dirty="0">
                <a:latin typeface="Amasis MT Pro" panose="02040504050005020304" pitchFamily="18" charset="0"/>
              </a:rPr>
              <a:t>building an interpretable model</a:t>
            </a:r>
            <a:endParaRPr lang="en-US" noProof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E459093-53B8-DA8A-7E17-4153F1D597D6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F704EC-2463-3242-17BF-EF512D0273B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65DEB7-4B58-8E14-61BF-D6FE58B87221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21" name="Picture 20" descr="A red and black logo&#10;&#10;Description automatically generated">
              <a:extLst>
                <a:ext uri="{FF2B5EF4-FFF2-40B4-BE49-F238E27FC236}">
                  <a16:creationId xmlns:a16="http://schemas.microsoft.com/office/drawing/2014/main" id="{C95CF4C3-4876-30E2-E9C0-3FE25517C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Notation Conventions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618972-58F0-40FC-7F5D-B73BD0024791}"/>
                  </a:ext>
                </a:extLst>
              </p:cNvPr>
              <p:cNvSpPr txBox="1"/>
              <p:nvPr/>
            </p:nvSpPr>
            <p:spPr>
              <a:xfrm>
                <a:off x="838199" y="1856870"/>
                <a:ext cx="6209004" cy="3698257"/>
              </a:xfrm>
              <a:prstGeom prst="rect">
                <a:avLst/>
              </a:prstGeom>
              <a:solidFill>
                <a:srgbClr val="FFFF00">
                  <a:alpha val="5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Sets: </a:t>
                </a:r>
              </a:p>
              <a:p>
                <a:r>
                  <a:rPr lang="es-ES" dirty="0" err="1"/>
                  <a:t>Let</a:t>
                </a:r>
                <a:r>
                  <a:rPr lang="es-ES" b="1" dirty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𝓘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}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dirty="0"/>
                  <a:t>  be the set of sample indices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𝓕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≔{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be the set of feature indices</a:t>
                </a:r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 ≔{</m:t>
                    </m:r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ES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s-E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be the set of samples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}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be the set of labels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Subscripts: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denotes the relationship to a sample</a:t>
                </a:r>
                <a:r>
                  <a:rPr lang="en-US" dirty="0">
                    <a:solidFill>
                      <a:srgbClr val="FF0000"/>
                    </a:solidFill>
                  </a:rPr>
                  <a:t>/</a:t>
                </a:r>
                <a:r>
                  <a:rPr lang="en-US" b="1" dirty="0">
                    <a:solidFill>
                      <a:srgbClr val="FF0000"/>
                    </a:solidFill>
                  </a:rPr>
                  <a:t>point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denotes the relationship to an </a:t>
                </a:r>
                <a:r>
                  <a:rPr lang="en-US" b="1" dirty="0">
                    <a:solidFill>
                      <a:srgbClr val="FF0000"/>
                    </a:solidFill>
                  </a:rPr>
                  <a:t>inequality</a:t>
                </a:r>
                <a:r>
                  <a:rPr lang="en-US" dirty="0"/>
                  <a:t>/plane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𝓕</m:t>
                    </m:r>
                  </m:oMath>
                </a14:m>
                <a:r>
                  <a:rPr lang="en-US" dirty="0"/>
                  <a:t> denotes the relationship to a </a:t>
                </a:r>
                <a:r>
                  <a:rPr lang="en-US" b="1" dirty="0">
                    <a:solidFill>
                      <a:srgbClr val="FF0000"/>
                    </a:solidFill>
                  </a:rPr>
                  <a:t>feature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denotes the relationship to a rule/</a:t>
                </a:r>
                <a:r>
                  <a:rPr lang="en-US" b="1" dirty="0">
                    <a:solidFill>
                      <a:srgbClr val="FF0000"/>
                    </a:solidFill>
                  </a:rPr>
                  <a:t>rectangle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618972-58F0-40FC-7F5D-B73BD002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6870"/>
                <a:ext cx="6209004" cy="3698257"/>
              </a:xfrm>
              <a:prstGeom prst="rect">
                <a:avLst/>
              </a:prstGeom>
              <a:blipFill>
                <a:blip r:embed="rId4"/>
                <a:stretch>
                  <a:fillRect l="-785" t="-990" b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18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8" y="1709700"/>
                <a:ext cx="5969002" cy="4152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First, we encode each rule set as a number of variables.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Each inequality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needs: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direction /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s-E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if inequality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involve feature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otherwise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Each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needs: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An inequality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if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contains inequality </a:t>
                </a:r>
                <a:r>
                  <a:rPr lang="en-US" i="1" dirty="0">
                    <a:latin typeface="Amasis MT Pro" panose="02040504050005020304" pitchFamily="18" charset="0"/>
                  </a:rPr>
                  <a:t>j</a:t>
                </a:r>
              </a:p>
              <a:p>
                <a:r>
                  <a:rPr lang="en-US" i="1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latin typeface="Amasis MT Pro" panose="02040504050005020304" pitchFamily="18" charset="0"/>
                  </a:rPr>
                  <a:t> </a:t>
                </a:r>
                <a:r>
                  <a:rPr lang="en-US" dirty="0">
                    <a:latin typeface="Amasis MT Pro" panose="02040504050005020304" pitchFamily="18" charset="0"/>
                  </a:rPr>
                  <a:t>otherwise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709700"/>
                <a:ext cx="5969002" cy="4152227"/>
              </a:xfrm>
              <a:prstGeom prst="rect">
                <a:avLst/>
              </a:prstGeom>
              <a:blipFill>
                <a:blip r:embed="rId4"/>
                <a:stretch>
                  <a:fillRect l="-816" t="-733" b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39D0B0-E02A-AA8D-D282-17056061C716}"/>
                  </a:ext>
                </a:extLst>
              </p:cNvPr>
              <p:cNvSpPr txBox="1"/>
              <p:nvPr/>
            </p:nvSpPr>
            <p:spPr>
              <a:xfrm>
                <a:off x="5044440" y="3078247"/>
                <a:ext cx="3566160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 ≤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39D0B0-E02A-AA8D-D282-17056061C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40" y="3078247"/>
                <a:ext cx="3566160" cy="588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D741A31-2B80-411C-CC63-F763F118FF51}"/>
              </a:ext>
            </a:extLst>
          </p:cNvPr>
          <p:cNvSpPr/>
          <p:nvPr/>
        </p:nvSpPr>
        <p:spPr>
          <a:xfrm>
            <a:off x="7355840" y="2692400"/>
            <a:ext cx="406400" cy="1503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EB1A04-9C5D-D3B9-0EC7-B76D9542DFEC}"/>
              </a:ext>
            </a:extLst>
          </p:cNvPr>
          <p:cNvSpPr/>
          <p:nvPr/>
        </p:nvSpPr>
        <p:spPr>
          <a:xfrm>
            <a:off x="6888480" y="2677160"/>
            <a:ext cx="406400" cy="1503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7C1B03-1209-154C-BC19-84F25100E86C}"/>
              </a:ext>
            </a:extLst>
          </p:cNvPr>
          <p:cNvSpPr/>
          <p:nvPr/>
        </p:nvSpPr>
        <p:spPr>
          <a:xfrm>
            <a:off x="5892800" y="2692400"/>
            <a:ext cx="406400" cy="1503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CCC89-8700-1B5B-96F2-D28827B81E83}"/>
              </a:ext>
            </a:extLst>
          </p:cNvPr>
          <p:cNvSpPr txBox="1"/>
          <p:nvPr/>
        </p:nvSpPr>
        <p:spPr>
          <a:xfrm>
            <a:off x="6736080" y="2270690"/>
            <a:ext cx="91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j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6A72750-2507-230D-6DB5-8F982305ECE0}"/>
              </a:ext>
            </a:extLst>
          </p:cNvPr>
          <p:cNvSpPr/>
          <p:nvPr/>
        </p:nvSpPr>
        <p:spPr>
          <a:xfrm rot="5400000">
            <a:off x="6688746" y="1952234"/>
            <a:ext cx="244527" cy="1823720"/>
          </a:xfrm>
          <a:prstGeom prst="leftBrace">
            <a:avLst>
              <a:gd name="adj1" fmla="val 8333"/>
              <a:gd name="adj2" fmla="val 48903"/>
            </a:avLst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4982FB-DC6B-1D81-D02D-8BBB92B94DC6}"/>
              </a:ext>
            </a:extLst>
          </p:cNvPr>
          <p:cNvGrpSpPr/>
          <p:nvPr/>
        </p:nvGrpSpPr>
        <p:grpSpPr>
          <a:xfrm>
            <a:off x="6203033" y="4052845"/>
            <a:ext cx="1410232" cy="909595"/>
            <a:chOff x="6203033" y="4052845"/>
            <a:chExt cx="1410232" cy="9095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D26D95-8254-2D5F-9B71-7596699441C6}"/>
                </a:ext>
              </a:extLst>
            </p:cNvPr>
            <p:cNvGrpSpPr/>
            <p:nvPr/>
          </p:nvGrpSpPr>
          <p:grpSpPr>
            <a:xfrm>
              <a:off x="6203033" y="4052845"/>
              <a:ext cx="1257656" cy="685286"/>
              <a:chOff x="6203033" y="4052845"/>
              <a:chExt cx="1257656" cy="68528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4E3F3E-A374-E718-9E8F-A1A2BFAD2CE9}"/>
                  </a:ext>
                </a:extLst>
              </p:cNvPr>
              <p:cNvSpPr/>
              <p:nvPr/>
            </p:nvSpPr>
            <p:spPr>
              <a:xfrm>
                <a:off x="6203033" y="4052845"/>
                <a:ext cx="700334" cy="68528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9B21F2E-575B-8A69-7090-1CB320A70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297" y="4622854"/>
                <a:ext cx="11293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2D773A-5588-DB9B-EA07-BF697B9D3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367" y="4170021"/>
                <a:ext cx="0" cy="4528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89862F-7C5A-D967-CFDA-FB823C8BE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896" y="4425675"/>
                <a:ext cx="18147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5CC5C1-9FE4-3895-2F6D-3E85F139F144}"/>
                </a:ext>
              </a:extLst>
            </p:cNvPr>
            <p:cNvSpPr txBox="1"/>
            <p:nvPr/>
          </p:nvSpPr>
          <p:spPr>
            <a:xfrm>
              <a:off x="6770932" y="4593108"/>
              <a:ext cx="218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8D1FBE-02BB-5EB1-A5CA-BBD65936D339}"/>
                </a:ext>
              </a:extLst>
            </p:cNvPr>
            <p:cNvSpPr txBox="1"/>
            <p:nvPr/>
          </p:nvSpPr>
          <p:spPr>
            <a:xfrm>
              <a:off x="7394471" y="4433124"/>
              <a:ext cx="218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65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8" y="1709700"/>
                <a:ext cx="5969002" cy="4152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First, we encode each rule set as a number of variables.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Each inequality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needs: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direction /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s-E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if inequality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involve feature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otherwise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Each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needs: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An inequality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if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contains inequality </a:t>
                </a:r>
                <a:r>
                  <a:rPr lang="en-US" i="1" dirty="0">
                    <a:latin typeface="Amasis MT Pro" panose="02040504050005020304" pitchFamily="18" charset="0"/>
                  </a:rPr>
                  <a:t>j</a:t>
                </a:r>
              </a:p>
              <a:p>
                <a:r>
                  <a:rPr lang="en-US" i="1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latin typeface="Amasis MT Pro" panose="02040504050005020304" pitchFamily="18" charset="0"/>
                  </a:rPr>
                  <a:t> </a:t>
                </a:r>
                <a:r>
                  <a:rPr lang="en-US" dirty="0">
                    <a:latin typeface="Amasis MT Pro" panose="02040504050005020304" pitchFamily="18" charset="0"/>
                  </a:rPr>
                  <a:t>otherwise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709700"/>
                <a:ext cx="5969002" cy="4152227"/>
              </a:xfrm>
              <a:prstGeom prst="rect">
                <a:avLst/>
              </a:prstGeom>
              <a:blipFill>
                <a:blip r:embed="rId4"/>
                <a:stretch>
                  <a:fillRect l="-816" t="-733" b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DAC1DA-17ED-09E3-C2A6-432CD415B57D}"/>
                  </a:ext>
                </a:extLst>
              </p:cNvPr>
              <p:cNvSpPr txBox="1"/>
              <p:nvPr/>
            </p:nvSpPr>
            <p:spPr>
              <a:xfrm>
                <a:off x="5994400" y="3307080"/>
                <a:ext cx="337312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=((1,1,0,0,0),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(0,0,1,0,0),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(0,0,0,1,1),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(0,0,0,0,0),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(0,0,0,0,0)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DAC1DA-17ED-09E3-C2A6-432CD415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0" y="3307080"/>
                <a:ext cx="3373120" cy="1477328"/>
              </a:xfrm>
              <a:prstGeom prst="rect">
                <a:avLst/>
              </a:prstGeom>
              <a:blipFill>
                <a:blip r:embed="rId5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06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8" y="1709700"/>
                <a:ext cx="5969002" cy="385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First, we encode each rule set as a number of variables.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Each inequality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needs: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direction /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s-E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if inequality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involve feature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otherwise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Each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needs: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An inequality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if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contains inequality </a:t>
                </a:r>
                <a:r>
                  <a:rPr lang="en-US" i="1" dirty="0">
                    <a:latin typeface="Amasis MT Pro" panose="020405040500050203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709700"/>
                <a:ext cx="5969002" cy="3852914"/>
              </a:xfrm>
              <a:prstGeom prst="rect">
                <a:avLst/>
              </a:prstGeom>
              <a:blipFill>
                <a:blip r:embed="rId4"/>
                <a:stretch>
                  <a:fillRect l="-816" t="-790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video game">
            <a:extLst>
              <a:ext uri="{FF2B5EF4-FFF2-40B4-BE49-F238E27FC236}">
                <a16:creationId xmlns:a16="http://schemas.microsoft.com/office/drawing/2014/main" id="{A33815ED-78C0-FB20-4C6B-0637CCA91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7"/>
          <a:stretch/>
        </p:blipFill>
        <p:spPr>
          <a:xfrm>
            <a:off x="5181556" y="2397052"/>
            <a:ext cx="6858087" cy="34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7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9D2184-69EE-22A2-7F65-D9290B168DE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C3D97E-3CE4-1B32-D4C2-958F555DA69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02AA8-76C5-CD57-14DF-0D4C2A181CCC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2" name="Picture 11" descr="A red and black logo&#10;&#10;Description automatically generated">
              <a:extLst>
                <a:ext uri="{FF2B5EF4-FFF2-40B4-BE49-F238E27FC236}">
                  <a16:creationId xmlns:a16="http://schemas.microsoft.com/office/drawing/2014/main" id="{0C8EAC00-9D6C-6A01-3238-3A9E38CF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540385"/>
            <a:ext cx="2895600" cy="780415"/>
          </a:xfrm>
        </p:spPr>
        <p:txBody>
          <a:bodyPr>
            <a:normAutofit/>
          </a:bodyPr>
          <a:lstStyle/>
          <a:p>
            <a:r>
              <a:rPr lang="en-US" sz="3200" noProof="0" dirty="0">
                <a:latin typeface="Amasis MT Pro" panose="02040504050005020304" pitchFamily="18" charset="0"/>
              </a:rPr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696720"/>
            <a:ext cx="4163060" cy="4246882"/>
          </a:xfrm>
          <a:solidFill>
            <a:srgbClr val="000000">
              <a:alpha val="47843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latin typeface="Amasis MT Pro" panose="020405040500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latin typeface="Amasis MT Pro" panose="02040504050005020304" pitchFamily="18" charset="0"/>
              </a:rPr>
              <a:t>Building an Interpretable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latin typeface="Amasis MT Pro" panose="02040504050005020304" pitchFamily="18" charset="0"/>
              </a:rPr>
              <a:t>Cost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Fairness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Class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Conclusion</a:t>
            </a:r>
            <a:endParaRPr lang="en-US" sz="2000" noProof="0" dirty="0">
              <a:latin typeface="Amasis MT Pro" panose="020405040500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3F08CC-0434-8CAE-CB2F-0D1EB686E7E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F47F2A-A155-7959-B6E3-BFAB1D9C80A3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1E1E23-9DA3-94FB-27E1-90D62D85AD95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31A3210D-8D3E-D37B-3BB3-AB39A0BF0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2179398"/>
                <a:ext cx="937260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To find the best rule set of a given complexity, we need to find maximize its accuracy, that is, minimize miss-classifications, or 0-1 loss.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Points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must satisfy the rule set (rule set is true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),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Points 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must not.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We say they are ‘correctly classified’ in that case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The task for our model is to assign, for each point, an indicator variable to be 0 if they are correctly classified, and 1 if they are miss-classified.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79398"/>
                <a:ext cx="9372602" cy="3139321"/>
              </a:xfrm>
              <a:prstGeom prst="rect">
                <a:avLst/>
              </a:prstGeom>
              <a:blipFill>
                <a:blip r:embed="rId4"/>
                <a:stretch>
                  <a:fillRect l="-520" t="-1167"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9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F8F55308-2322-48BC-2A1D-583C628CF98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15AA92-7B36-8797-213D-B68BCCB6E3A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A0D7D6-8E47-8F1E-AD73-CB57A2512755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1" name="Picture 100" descr="A red and black logo&#10;&#10;Description automatically generated">
              <a:extLst>
                <a:ext uri="{FF2B5EF4-FFF2-40B4-BE49-F238E27FC236}">
                  <a16:creationId xmlns:a16="http://schemas.microsoft.com/office/drawing/2014/main" id="{1DD923E7-BCEB-C976-0CD9-9E769016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Inequalities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597871" y="1679590"/>
                <a:ext cx="6270289" cy="2139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noProof="0" dirty="0">
                    <a:latin typeface="Amasis MT Pro" panose="02040504050005020304" pitchFamily="18" charset="0"/>
                  </a:rPr>
                  <a:t>We first check if a point satisfies each individual </a:t>
                </a:r>
                <a:r>
                  <a:rPr lang="en-US" dirty="0">
                    <a:latin typeface="Amasis MT Pro" panose="02040504050005020304" pitchFamily="18" charset="0"/>
                  </a:rPr>
                  <a:t>inequality</a:t>
                </a:r>
                <a:r>
                  <a:rPr lang="en-US" noProof="0" dirty="0">
                    <a:latin typeface="Amasis MT Pro" panose="020405040500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noProof="0" dirty="0">
                    <a:latin typeface="Amasis MT Pro" panose="02040504050005020304" pitchFamily="18" charset="0"/>
                  </a:rPr>
                  <a:t>We will use a binary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noProof="0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n-US" b="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1&amp;  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point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correctly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satisfied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by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inequality</m:t>
                            </m:r>
                            <m:r>
                              <a:rPr lang="es-ES" b="0" i="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0&amp;  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endParaRPr lang="en-US" noProof="0" dirty="0">
                  <a:latin typeface="Amasis MT Pro" panose="02040504050005020304" pitchFamily="18" charset="0"/>
                </a:endParaRPr>
              </a:p>
              <a:p>
                <a:r>
                  <a:rPr lang="en-US" noProof="0" dirty="0">
                    <a:latin typeface="Amasis MT Pro" panose="02040504050005020304" pitchFamily="18" charset="0"/>
                  </a:rPr>
                  <a:t>We distinguish 4 cases, depending on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1" y="1679590"/>
                <a:ext cx="6270289" cy="2139817"/>
              </a:xfrm>
              <a:prstGeom prst="rect">
                <a:avLst/>
              </a:prstGeom>
              <a:blipFill>
                <a:blip r:embed="rId4"/>
                <a:stretch>
                  <a:fillRect l="-777" t="-1709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1267532"/>
                  </p:ext>
                </p:extLst>
              </p:nvPr>
            </p:nvGraphicFramePr>
            <p:xfrm>
              <a:off x="656592" y="3977245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1267532"/>
                  </p:ext>
                </p:extLst>
              </p:nvPr>
            </p:nvGraphicFramePr>
            <p:xfrm>
              <a:off x="656592" y="3977245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419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5" t="-1449" r="-920482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96552" t="-1449" r="-778161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78440" t="-1449" r="-210550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869" t="-1449" r="-10043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451" t="-1449" r="-1770" b="-389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78440" t="-109375" r="-21055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869" t="-109375" r="-10043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451" t="-109375" r="-1770" b="-3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78440" t="-212698" r="-210550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869" t="-212698" r="-100437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451" t="-212698" r="-1770" b="-2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78440" t="-307813" r="-21055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869" t="-307813" r="-100437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451" t="-307813" r="-1770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78440" t="-407813" r="-210550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869" t="-407813" r="-100437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451" t="-407813" r="-1770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038FC93-DC79-9E86-9B27-78D0ADC295C1}"/>
              </a:ext>
            </a:extLst>
          </p:cNvPr>
          <p:cNvGrpSpPr/>
          <p:nvPr/>
        </p:nvGrpSpPr>
        <p:grpSpPr>
          <a:xfrm>
            <a:off x="7363097" y="2696642"/>
            <a:ext cx="4075082" cy="2329283"/>
            <a:chOff x="7363097" y="2696642"/>
            <a:chExt cx="4075082" cy="232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BB43BDD-85CE-A5D9-383E-44A8E189F1B6}"/>
                    </a:ext>
                  </a:extLst>
                </p:cNvPr>
                <p:cNvSpPr txBox="1"/>
                <p:nvPr/>
              </p:nvSpPr>
              <p:spPr>
                <a:xfrm>
                  <a:off x="8622624" y="2696642"/>
                  <a:ext cx="1193267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BB43BDD-85CE-A5D9-383E-44A8E189F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2624" y="2696642"/>
                  <a:ext cx="1193267" cy="391646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3FF5AFB-0B05-5AFB-470E-C732AD693092}"/>
                    </a:ext>
                  </a:extLst>
                </p:cNvPr>
                <p:cNvSpPr txBox="1"/>
                <p:nvPr/>
              </p:nvSpPr>
              <p:spPr>
                <a:xfrm>
                  <a:off x="10182415" y="2702985"/>
                  <a:ext cx="1037917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3FF5AFB-0B05-5AFB-470E-C732AD693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415" y="2702985"/>
                  <a:ext cx="1037917" cy="391646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AE960C-3263-DFE8-4576-F1D4A215F932}"/>
                    </a:ext>
                  </a:extLst>
                </p:cNvPr>
                <p:cNvSpPr txBox="1"/>
                <p:nvPr/>
              </p:nvSpPr>
              <p:spPr>
                <a:xfrm>
                  <a:off x="7370383" y="3634320"/>
                  <a:ext cx="9504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AE960C-3263-DFE8-4576-F1D4A215F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383" y="3634320"/>
                  <a:ext cx="95043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1" r="-1282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177ED9E-41CC-AC7E-670D-6DB78DC2F239}"/>
                    </a:ext>
                  </a:extLst>
                </p:cNvPr>
                <p:cNvSpPr txBox="1"/>
                <p:nvPr/>
              </p:nvSpPr>
              <p:spPr>
                <a:xfrm>
                  <a:off x="7363097" y="4496005"/>
                  <a:ext cx="9577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177ED9E-41CC-AC7E-670D-6DB78DC2F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097" y="4496005"/>
                  <a:ext cx="9577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911" t="-10000" r="-127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991CC7F-FA7E-BD43-2BC8-5215EDF4B9B5}"/>
                </a:ext>
              </a:extLst>
            </p:cNvPr>
            <p:cNvGrpSpPr/>
            <p:nvPr/>
          </p:nvGrpSpPr>
          <p:grpSpPr>
            <a:xfrm>
              <a:off x="10182415" y="3451048"/>
              <a:ext cx="1255764" cy="730639"/>
              <a:chOff x="7979546" y="2471028"/>
              <a:chExt cx="1255764" cy="73063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3852843-73EF-E5FF-586D-9BBFCCC9C8BA}"/>
                  </a:ext>
                </a:extLst>
              </p:cNvPr>
              <p:cNvGrpSpPr/>
              <p:nvPr/>
            </p:nvGrpSpPr>
            <p:grpSpPr>
              <a:xfrm>
                <a:off x="7979546" y="2623268"/>
                <a:ext cx="1129392" cy="452833"/>
                <a:chOff x="8798550" y="3520440"/>
                <a:chExt cx="1859290" cy="84582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66A73BE-289C-0275-2D6B-802293F99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12940" y="3520440"/>
                  <a:ext cx="0" cy="8458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A423D94-E856-E05F-CE32-58C0A9122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98550" y="4366260"/>
                  <a:ext cx="185929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7C9B465B-4570-B9BF-81B7-DEE9DC2CA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12940" y="3997961"/>
                  <a:ext cx="25794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3A363F6-6462-CE90-448E-725A81D4E4B2}"/>
                  </a:ext>
                </a:extLst>
              </p:cNvPr>
              <p:cNvSpPr/>
              <p:nvPr/>
            </p:nvSpPr>
            <p:spPr>
              <a:xfrm>
                <a:off x="8534976" y="2471028"/>
                <a:ext cx="700334" cy="73063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miley Face 75">
                <a:extLst>
                  <a:ext uri="{FF2B5EF4-FFF2-40B4-BE49-F238E27FC236}">
                    <a16:creationId xmlns:a16="http://schemas.microsoft.com/office/drawing/2014/main" id="{8D4E8C2D-D355-2E13-73AC-B7896652D162}"/>
                  </a:ext>
                </a:extLst>
              </p:cNvPr>
              <p:cNvSpPr/>
              <p:nvPr/>
            </p:nvSpPr>
            <p:spPr>
              <a:xfrm>
                <a:off x="8784780" y="2671747"/>
                <a:ext cx="181470" cy="177937"/>
              </a:xfrm>
              <a:prstGeom prst="smileyFac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&quot;Not Allowed&quot; Symbol 79">
                <a:extLst>
                  <a:ext uri="{FF2B5EF4-FFF2-40B4-BE49-F238E27FC236}">
                    <a16:creationId xmlns:a16="http://schemas.microsoft.com/office/drawing/2014/main" id="{9916583B-981B-7EFA-EE84-A6AE03BE92C2}"/>
                  </a:ext>
                </a:extLst>
              </p:cNvPr>
              <p:cNvSpPr/>
              <p:nvPr/>
            </p:nvSpPr>
            <p:spPr>
              <a:xfrm>
                <a:off x="8080589" y="2681161"/>
                <a:ext cx="182573" cy="168523"/>
              </a:xfrm>
              <a:prstGeom prst="noSmoking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D80E498-22D6-2AFE-D698-F342741E9AD4}"/>
                </a:ext>
              </a:extLst>
            </p:cNvPr>
            <p:cNvGrpSpPr/>
            <p:nvPr/>
          </p:nvGrpSpPr>
          <p:grpSpPr>
            <a:xfrm>
              <a:off x="8530730" y="3437262"/>
              <a:ext cx="1257656" cy="726298"/>
              <a:chOff x="7851282" y="3252913"/>
              <a:chExt cx="1257656" cy="726298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1BF96F9-550B-A821-988B-346F8E3DD1FC}"/>
                  </a:ext>
                </a:extLst>
              </p:cNvPr>
              <p:cNvGrpSpPr/>
              <p:nvPr/>
            </p:nvGrpSpPr>
            <p:grpSpPr>
              <a:xfrm>
                <a:off x="7979546" y="3411942"/>
                <a:ext cx="1129392" cy="452833"/>
                <a:chOff x="8798550" y="3520440"/>
                <a:chExt cx="1859290" cy="845820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837F24C3-6EBB-1727-7FA2-EEF4DBCA8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12940" y="3520440"/>
                  <a:ext cx="0" cy="8458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83B58F-EC52-4CBE-F1FB-8EA86D4A5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98550" y="4366260"/>
                  <a:ext cx="185929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882AAD2-55BC-3EDE-4104-879B25684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14190" y="3997961"/>
                  <a:ext cx="29875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C939C19-4C34-F6DE-B77A-F5AF140C396A}"/>
                  </a:ext>
                </a:extLst>
              </p:cNvPr>
              <p:cNvSpPr/>
              <p:nvPr/>
            </p:nvSpPr>
            <p:spPr>
              <a:xfrm>
                <a:off x="7851282" y="3252913"/>
                <a:ext cx="700334" cy="726298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Smiley Face 76">
                <a:extLst>
                  <a:ext uri="{FF2B5EF4-FFF2-40B4-BE49-F238E27FC236}">
                    <a16:creationId xmlns:a16="http://schemas.microsoft.com/office/drawing/2014/main" id="{743ECE04-72DC-51E0-307A-54B0A6F6AEF5}"/>
                  </a:ext>
                </a:extLst>
              </p:cNvPr>
              <p:cNvSpPr/>
              <p:nvPr/>
            </p:nvSpPr>
            <p:spPr>
              <a:xfrm>
                <a:off x="8081576" y="3481269"/>
                <a:ext cx="181470" cy="177937"/>
              </a:xfrm>
              <a:prstGeom prst="smileyFac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&quot;Not Allowed&quot; Symbol 80">
                <a:extLst>
                  <a:ext uri="{FF2B5EF4-FFF2-40B4-BE49-F238E27FC236}">
                    <a16:creationId xmlns:a16="http://schemas.microsoft.com/office/drawing/2014/main" id="{539E7851-8DEB-C7F2-76BC-537E39F327FE}"/>
                  </a:ext>
                </a:extLst>
              </p:cNvPr>
              <p:cNvSpPr/>
              <p:nvPr/>
            </p:nvSpPr>
            <p:spPr>
              <a:xfrm>
                <a:off x="8786750" y="3485977"/>
                <a:ext cx="182573" cy="168523"/>
              </a:xfrm>
              <a:prstGeom prst="noSmoking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9820A8A-CD10-F1FC-BB16-9552664CEB04}"/>
                </a:ext>
              </a:extLst>
            </p:cNvPr>
            <p:cNvGrpSpPr/>
            <p:nvPr/>
          </p:nvGrpSpPr>
          <p:grpSpPr>
            <a:xfrm>
              <a:off x="10173149" y="4332326"/>
              <a:ext cx="1265030" cy="685285"/>
              <a:chOff x="7979546" y="4070344"/>
              <a:chExt cx="1265030" cy="68528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3C79A16-BDAD-4148-B821-C993C5EC1D0B}"/>
                  </a:ext>
                </a:extLst>
              </p:cNvPr>
              <p:cNvGrpSpPr/>
              <p:nvPr/>
            </p:nvGrpSpPr>
            <p:grpSpPr>
              <a:xfrm>
                <a:off x="7979546" y="4176389"/>
                <a:ext cx="1129392" cy="452833"/>
                <a:chOff x="8798550" y="3520440"/>
                <a:chExt cx="1859290" cy="845820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A45685A-5FC5-D927-DF02-E810ECEBD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12940" y="3520440"/>
                  <a:ext cx="0" cy="8458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A57513C-DF7D-6333-C64E-D64D90857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98550" y="4366260"/>
                  <a:ext cx="185929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4C9F113A-B845-0EA8-81EB-30624A1B7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12940" y="3997961"/>
                  <a:ext cx="25794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072E7E-A33F-3E75-F383-7B00B213093A}"/>
                  </a:ext>
                </a:extLst>
              </p:cNvPr>
              <p:cNvSpPr/>
              <p:nvPr/>
            </p:nvSpPr>
            <p:spPr>
              <a:xfrm>
                <a:off x="8544242" y="4070344"/>
                <a:ext cx="700334" cy="68528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miley Face 77">
                <a:extLst>
                  <a:ext uri="{FF2B5EF4-FFF2-40B4-BE49-F238E27FC236}">
                    <a16:creationId xmlns:a16="http://schemas.microsoft.com/office/drawing/2014/main" id="{809B3F1F-6549-A57A-26E7-69DC9D2CA750}"/>
                  </a:ext>
                </a:extLst>
              </p:cNvPr>
              <p:cNvSpPr/>
              <p:nvPr/>
            </p:nvSpPr>
            <p:spPr>
              <a:xfrm>
                <a:off x="8081576" y="4239137"/>
                <a:ext cx="181470" cy="177937"/>
              </a:xfrm>
              <a:prstGeom prst="smileyFac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&quot;Not Allowed&quot; Symbol 81">
                <a:extLst>
                  <a:ext uri="{FF2B5EF4-FFF2-40B4-BE49-F238E27FC236}">
                    <a16:creationId xmlns:a16="http://schemas.microsoft.com/office/drawing/2014/main" id="{EB2C5E33-5248-E365-FC22-77FEBF0C1839}"/>
                  </a:ext>
                </a:extLst>
              </p:cNvPr>
              <p:cNvSpPr/>
              <p:nvPr/>
            </p:nvSpPr>
            <p:spPr>
              <a:xfrm>
                <a:off x="8780807" y="4240145"/>
                <a:ext cx="182573" cy="168523"/>
              </a:xfrm>
              <a:prstGeom prst="noSmoking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C3EE40A-70E1-38B4-2C3B-3CBDA0E0AC8B}"/>
                </a:ext>
              </a:extLst>
            </p:cNvPr>
            <p:cNvGrpSpPr/>
            <p:nvPr/>
          </p:nvGrpSpPr>
          <p:grpSpPr>
            <a:xfrm>
              <a:off x="8518924" y="4340639"/>
              <a:ext cx="1257656" cy="685286"/>
              <a:chOff x="7851282" y="4847887"/>
              <a:chExt cx="1257656" cy="68528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CF97A1-20FA-9F80-8828-06B76FD35D26}"/>
                  </a:ext>
                </a:extLst>
              </p:cNvPr>
              <p:cNvSpPr/>
              <p:nvPr/>
            </p:nvSpPr>
            <p:spPr>
              <a:xfrm>
                <a:off x="7851282" y="4847887"/>
                <a:ext cx="700334" cy="68528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3F9E328-E324-2D14-C663-612CD271BBB7}"/>
                  </a:ext>
                </a:extLst>
              </p:cNvPr>
              <p:cNvGrpSpPr/>
              <p:nvPr/>
            </p:nvGrpSpPr>
            <p:grpSpPr>
              <a:xfrm>
                <a:off x="7979546" y="4965063"/>
                <a:ext cx="1129392" cy="452833"/>
                <a:chOff x="7979546" y="4965063"/>
                <a:chExt cx="1129392" cy="45283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7FD7083-C0BC-2A8C-215A-8C1B6502E069}"/>
                    </a:ext>
                  </a:extLst>
                </p:cNvPr>
                <p:cNvGrpSpPr/>
                <p:nvPr/>
              </p:nvGrpSpPr>
              <p:grpSpPr>
                <a:xfrm>
                  <a:off x="7979546" y="4965063"/>
                  <a:ext cx="1129392" cy="452833"/>
                  <a:chOff x="8798550" y="3520440"/>
                  <a:chExt cx="1859290" cy="845820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8698CBAC-AC2B-F0B1-7BE0-2D7EF8674A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12940" y="3520440"/>
                    <a:ext cx="0" cy="8458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C16A8077-EE6F-B886-6470-6E6311E624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98550" y="4366260"/>
                    <a:ext cx="185929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0DE73D08-C47F-CBAE-CB67-0E4FCD58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414190" y="3997961"/>
                    <a:ext cx="29875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Smiley Face 78">
                  <a:extLst>
                    <a:ext uri="{FF2B5EF4-FFF2-40B4-BE49-F238E27FC236}">
                      <a16:creationId xmlns:a16="http://schemas.microsoft.com/office/drawing/2014/main" id="{A652C670-6EFF-CA8F-0167-841E3F46D502}"/>
                    </a:ext>
                  </a:extLst>
                </p:cNvPr>
                <p:cNvSpPr/>
                <p:nvPr/>
              </p:nvSpPr>
              <p:spPr>
                <a:xfrm>
                  <a:off x="8781910" y="4997794"/>
                  <a:ext cx="181470" cy="177937"/>
                </a:xfrm>
                <a:prstGeom prst="smileyFac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&quot;Not Allowed&quot; Symbol 82">
                  <a:extLst>
                    <a:ext uri="{FF2B5EF4-FFF2-40B4-BE49-F238E27FC236}">
                      <a16:creationId xmlns:a16="http://schemas.microsoft.com/office/drawing/2014/main" id="{3BDC2147-916F-B589-5761-F568DD8BB8E2}"/>
                    </a:ext>
                  </a:extLst>
                </p:cNvPr>
                <p:cNvSpPr/>
                <p:nvPr/>
              </p:nvSpPr>
              <p:spPr>
                <a:xfrm>
                  <a:off x="8080589" y="4997794"/>
                  <a:ext cx="182573" cy="168523"/>
                </a:xfrm>
                <a:prstGeom prst="noSmoking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05D17C-B903-5533-C11B-F859FE8863F0}"/>
                </a:ext>
              </a:extLst>
            </p:cNvPr>
            <p:cNvCxnSpPr>
              <a:cxnSpLocks/>
            </p:cNvCxnSpPr>
            <p:nvPr/>
          </p:nvCxnSpPr>
          <p:spPr>
            <a:xfrm>
              <a:off x="9982200" y="2892465"/>
              <a:ext cx="0" cy="2133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8BFD45C-EBDA-F3BA-F61C-363F85B05A04}"/>
                </a:ext>
              </a:extLst>
            </p:cNvPr>
            <p:cNvCxnSpPr>
              <a:cxnSpLocks/>
            </p:cNvCxnSpPr>
            <p:nvPr/>
          </p:nvCxnSpPr>
          <p:spPr>
            <a:xfrm>
              <a:off x="7509001" y="4245667"/>
              <a:ext cx="3929178" cy="113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0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F8F55308-2322-48BC-2A1D-583C628CF98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15AA92-7B36-8797-213D-B68BCCB6E3A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A0D7D6-8E47-8F1E-AD73-CB57A2512755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1" name="Picture 100" descr="A red and black logo&#10;&#10;Description automatically generated">
              <a:extLst>
                <a:ext uri="{FF2B5EF4-FFF2-40B4-BE49-F238E27FC236}">
                  <a16:creationId xmlns:a16="http://schemas.microsoft.com/office/drawing/2014/main" id="{1DD923E7-BCEB-C976-0CD9-9E769016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Inequalities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597871" y="1679590"/>
            <a:ext cx="6270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We encode each case with 2 big-M constraints</a:t>
            </a:r>
            <a:r>
              <a:rPr lang="en-US" dirty="0">
                <a:latin typeface="Amasis MT Pro" panose="02040504050005020304" pitchFamily="18" charset="0"/>
              </a:rPr>
              <a:t>:</a:t>
            </a: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2979457"/>
                  </p:ext>
                </p:extLst>
              </p:nvPr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2979457"/>
                  </p:ext>
                </p:extLst>
              </p:nvPr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419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" t="-1449" r="-9192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552" t="-1449" r="-777011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449" r="-210092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449" r="-1008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449" r="-1770" b="-389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09375" r="-210092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09375" r="-10087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09375" r="-1770" b="-3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212698" r="-210092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212698" r="-100877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212698" r="-1770" b="-2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307813" r="-210092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307813" r="-100877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307813" r="-1770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407813" r="-210092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407813" r="-100877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407813" r="-1770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/>
              <p:nvPr/>
            </p:nvSpPr>
            <p:spPr>
              <a:xfrm>
                <a:off x="7019752" y="3227884"/>
                <a:ext cx="31816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⇒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endParaRPr lang="es-E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⇒ 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52" y="3227884"/>
                <a:ext cx="318169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41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F8F55308-2322-48BC-2A1D-583C628CF98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15AA92-7B36-8797-213D-B68BCCB6E3A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A0D7D6-8E47-8F1E-AD73-CB57A2512755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1" name="Picture 100" descr="A red and black logo&#10;&#10;Description automatically generated">
              <a:extLst>
                <a:ext uri="{FF2B5EF4-FFF2-40B4-BE49-F238E27FC236}">
                  <a16:creationId xmlns:a16="http://schemas.microsoft.com/office/drawing/2014/main" id="{1DD923E7-BCEB-C976-0CD9-9E769016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Inequalities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597871" y="1679590"/>
            <a:ext cx="6270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We encode each case with 2 big-M constraints</a:t>
            </a:r>
            <a:r>
              <a:rPr lang="en-US" dirty="0">
                <a:latin typeface="Amasis MT Pro" panose="02040504050005020304" pitchFamily="18" charset="0"/>
              </a:rPr>
              <a:t>:</a:t>
            </a: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419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" t="-1449" r="-9192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552" t="-1449" r="-777011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449" r="-210092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449" r="-1008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449" r="-1770" b="-389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09375" r="-210092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09375" r="-10087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09375" r="-1770" b="-3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212698" r="-210092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212698" r="-100877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212698" r="-1770" b="-2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307813" r="-210092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307813" r="-100877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307813" r="-1770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407813" r="-210092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407813" r="-100877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407813" r="-1770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/>
              <p:nvPr/>
            </p:nvSpPr>
            <p:spPr>
              <a:xfrm>
                <a:off x="7019752" y="3227884"/>
                <a:ext cx="31816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s-E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52" y="3227884"/>
                <a:ext cx="3181696" cy="923330"/>
              </a:xfrm>
              <a:prstGeom prst="rect">
                <a:avLst/>
              </a:prstGeom>
              <a:blipFill>
                <a:blip r:embed="rId5"/>
                <a:stretch>
                  <a:fillRect b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F8F55308-2322-48BC-2A1D-583C628CF98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15AA92-7B36-8797-213D-B68BCCB6E3A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A0D7D6-8E47-8F1E-AD73-CB57A2512755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1" name="Picture 100" descr="A red and black logo&#10;&#10;Description automatically generated">
              <a:extLst>
                <a:ext uri="{FF2B5EF4-FFF2-40B4-BE49-F238E27FC236}">
                  <a16:creationId xmlns:a16="http://schemas.microsoft.com/office/drawing/2014/main" id="{1DD923E7-BCEB-C976-0CD9-9E769016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Inequalities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597871" y="1679590"/>
            <a:ext cx="6270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We encode each case with 2 big-M constraints</a:t>
            </a:r>
            <a:r>
              <a:rPr lang="en-US" dirty="0">
                <a:latin typeface="Amasis MT Pro" panose="02040504050005020304" pitchFamily="18" charset="0"/>
              </a:rPr>
              <a:t>:</a:t>
            </a: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419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" t="-1449" r="-9192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552" t="-1449" r="-777011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449" r="-210092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449" r="-1008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449" r="-1770" b="-389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09375" r="-210092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09375" r="-10087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09375" r="-1770" b="-3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212698" r="-210092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212698" r="-100877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212698" r="-1770" b="-2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307813" r="-210092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307813" r="-100877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307813" r="-1770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407813" r="-210092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407813" r="-100877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407813" r="-1770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/>
              <p:nvPr/>
            </p:nvSpPr>
            <p:spPr>
              <a:xfrm>
                <a:off x="7019752" y="3227884"/>
                <a:ext cx="31816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s-E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52" y="3227884"/>
                <a:ext cx="3181696" cy="923330"/>
              </a:xfrm>
              <a:prstGeom prst="rect">
                <a:avLst/>
              </a:prstGeom>
              <a:blipFill>
                <a:blip r:embed="rId5"/>
                <a:stretch>
                  <a:fillRect b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2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F8F55308-2322-48BC-2A1D-583C628CF98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15AA92-7B36-8797-213D-B68BCCB6E3A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A0D7D6-8E47-8F1E-AD73-CB57A2512755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1" name="Picture 100" descr="A red and black logo&#10;&#10;Description automatically generated">
              <a:extLst>
                <a:ext uri="{FF2B5EF4-FFF2-40B4-BE49-F238E27FC236}">
                  <a16:creationId xmlns:a16="http://schemas.microsoft.com/office/drawing/2014/main" id="{1DD923E7-BCEB-C976-0CD9-9E769016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Inequalities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597871" y="1679590"/>
            <a:ext cx="6270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We encode each case with 2 big-M constraints</a:t>
            </a:r>
            <a:r>
              <a:rPr lang="en-US" dirty="0">
                <a:latin typeface="Amasis MT Pro" panose="02040504050005020304" pitchFamily="18" charset="0"/>
              </a:rPr>
              <a:t>:</a:t>
            </a: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noProof="0" dirty="0">
              <a:latin typeface="Amasis MT Pro" panose="020405040500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C1C2DC-D958-FE5F-2674-7490C135E8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7871" y="2889804"/>
              <a:ext cx="5130756" cy="19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662369257"/>
                        </a:ext>
                      </a:extLst>
                    </a:gridCol>
                    <a:gridCol w="527510">
                      <a:extLst>
                        <a:ext uri="{9D8B030D-6E8A-4147-A177-3AD203B41FA5}">
                          <a16:colId xmlns:a16="http://schemas.microsoft.com/office/drawing/2014/main" val="3022837929"/>
                        </a:ext>
                      </a:extLst>
                    </a:gridCol>
                    <a:gridCol w="1328590">
                      <a:extLst>
                        <a:ext uri="{9D8B030D-6E8A-4147-A177-3AD203B41FA5}">
                          <a16:colId xmlns:a16="http://schemas.microsoft.com/office/drawing/2014/main" val="1072838720"/>
                        </a:ext>
                      </a:extLst>
                    </a:gridCol>
                    <a:gridCol w="1391920">
                      <a:extLst>
                        <a:ext uri="{9D8B030D-6E8A-4147-A177-3AD203B41FA5}">
                          <a16:colId xmlns:a16="http://schemas.microsoft.com/office/drawing/2014/main" val="3997371144"/>
                        </a:ext>
                      </a:extLst>
                    </a:gridCol>
                    <a:gridCol w="1374736">
                      <a:extLst>
                        <a:ext uri="{9D8B030D-6E8A-4147-A177-3AD203B41FA5}">
                          <a16:colId xmlns:a16="http://schemas.microsoft.com/office/drawing/2014/main" val="3803488016"/>
                        </a:ext>
                      </a:extLst>
                    </a:gridCol>
                  </a:tblGrid>
                  <a:tr h="419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" t="-1449" r="-9192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552" t="-1449" r="-777011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449" r="-210092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449" r="-100877" b="-389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449" r="-1770" b="-389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03069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0000">
                            <a:alpha val="454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109375" r="-210092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109375" r="-10087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109375" r="-1770" b="-3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25743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212698" r="-210092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212698" r="-100877" b="-2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212698" r="-1770" b="-2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7060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307813" r="-210092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307813" r="-100877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307813" r="-1770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844994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8440" t="-407813" r="-210092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614" t="-407813" r="-100877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3009" t="-407813" r="-1770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15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/>
              <p:nvPr/>
            </p:nvSpPr>
            <p:spPr>
              <a:xfrm>
                <a:off x="7019752" y="3227884"/>
                <a:ext cx="49487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−2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s-E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−2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F2A3A-4A6C-EF08-D2C4-DE2E384A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52" y="3227884"/>
                <a:ext cx="4948728" cy="923330"/>
              </a:xfrm>
              <a:prstGeom prst="rect">
                <a:avLst/>
              </a:prstGeom>
              <a:blipFill>
                <a:blip r:embed="rId5"/>
                <a:stretch>
                  <a:fillRect b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43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B37B43-B14D-A1D8-1EF2-97DD8954BAB0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833B7-FD14-8E29-9296-8A36E403403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B4C58-B44E-250D-F32C-A3AAA9B5B86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2095A23-3A2E-67BE-722F-44D96F36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597871" y="1679590"/>
                <a:ext cx="8608910" cy="439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noProof="0" dirty="0">
                    <a:latin typeface="Amasis MT Pro" panose="02040504050005020304" pitchFamily="18" charset="0"/>
                  </a:rPr>
                  <a:t>Next, we check if a point satisfies each rectangle. </a:t>
                </a:r>
              </a:p>
              <a:p>
                <a:pPr marL="0" indent="0">
                  <a:buNone/>
                </a:pPr>
                <a:r>
                  <a:rPr lang="en-US" noProof="0" dirty="0">
                    <a:latin typeface="Amasis MT Pro" panose="02040504050005020304" pitchFamily="18" charset="0"/>
                  </a:rPr>
                  <a:t>We will use a binary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noProof="0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n-US" b="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0&amp;  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point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correctly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satisfied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by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rectangle</m:t>
                            </m:r>
                            <m:r>
                              <a:rPr lang="es-ES" b="0" i="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1&amp;  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noProof="0" dirty="0">
                    <a:latin typeface="Amasis MT Pro" panose="02040504050005020304" pitchFamily="18" charset="0"/>
                  </a:rPr>
                  <a:t>For </a:t>
                </a:r>
                <a:r>
                  <a:rPr lang="en-US" b="1" noProof="0" dirty="0">
                    <a:solidFill>
                      <a:srgbClr val="FF0000"/>
                    </a:solidFill>
                    <a:latin typeface="Amasis MT Pro" panose="02040504050005020304" pitchFamily="18" charset="0"/>
                  </a:rPr>
                  <a:t>non-empty</a:t>
                </a:r>
                <a:r>
                  <a:rPr lang="en-US" noProof="0" dirty="0">
                    <a:latin typeface="Amasis MT Pro" panose="02040504050005020304" pitchFamily="18" charset="0"/>
                  </a:rPr>
                  <a:t> rectangles, we compare # of bounds in the rule with the # of bounds that correctly classify the point. </a:t>
                </a:r>
              </a:p>
              <a:p>
                <a:endParaRPr lang="en-US" noProof="0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We need to know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𝑖𝑗𝑙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𝑙𝑗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point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correctly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clasi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fied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by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inequality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rectangle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&amp;  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noProof="0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We use McCormick inequalities</a:t>
                </a:r>
                <a:endParaRPr lang="en-US" noProof="0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1" y="1679590"/>
                <a:ext cx="8608910" cy="4397358"/>
              </a:xfrm>
              <a:prstGeom prst="rect">
                <a:avLst/>
              </a:prstGeom>
              <a:blipFill>
                <a:blip r:embed="rId4"/>
                <a:stretch>
                  <a:fillRect l="-567" t="-832" b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41EB730-F46A-A270-47B5-50E52302DC6B}"/>
              </a:ext>
            </a:extLst>
          </p:cNvPr>
          <p:cNvGrpSpPr/>
          <p:nvPr/>
        </p:nvGrpSpPr>
        <p:grpSpPr>
          <a:xfrm>
            <a:off x="9624724" y="2844481"/>
            <a:ext cx="1331209" cy="1169037"/>
            <a:chOff x="9822438" y="1715449"/>
            <a:chExt cx="1942582" cy="16154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6048BA-E918-3F54-6EA8-4C8DA0659CCF}"/>
                </a:ext>
              </a:extLst>
            </p:cNvPr>
            <p:cNvGrpSpPr/>
            <p:nvPr/>
          </p:nvGrpSpPr>
          <p:grpSpPr>
            <a:xfrm>
              <a:off x="9822438" y="1715449"/>
              <a:ext cx="1942582" cy="1615440"/>
              <a:chOff x="9418320" y="2753360"/>
              <a:chExt cx="1942582" cy="1615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CE093E0-2861-54D7-9FEA-4BFA8A8CC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2753360"/>
                <a:ext cx="0" cy="8458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C747052-F2CD-076C-AA72-0BD3B7EAEA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10281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30DE2BA-896E-CF55-5E26-721C9B6B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8320" y="3599180"/>
                <a:ext cx="9143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CB3E78-651A-E817-C8E0-F5D9B0BFE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0" cy="7696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F9B739E-C8BF-CA79-16C9-3D44A0F3F2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5515" y="3429000"/>
                <a:ext cx="0" cy="170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77BE4E3-FDA2-3BA6-693F-DE33EE3B64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0320" y="3230880"/>
                <a:ext cx="1523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5CA704C1-0CF7-5866-A3BA-681926B0AE71}"/>
                </a:ext>
              </a:extLst>
            </p:cNvPr>
            <p:cNvSpPr/>
            <p:nvPr/>
          </p:nvSpPr>
          <p:spPr>
            <a:xfrm>
              <a:off x="9984992" y="1855157"/>
              <a:ext cx="365758" cy="365752"/>
            </a:xfrm>
            <a:prstGeom prst="smileyFac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&quot;Not Allowed&quot; Symbol 16">
              <a:extLst>
                <a:ext uri="{FF2B5EF4-FFF2-40B4-BE49-F238E27FC236}">
                  <a16:creationId xmlns:a16="http://schemas.microsoft.com/office/drawing/2014/main" id="{B24BB012-CCCE-7B5D-FD26-7B7F6D2197CF}"/>
                </a:ext>
              </a:extLst>
            </p:cNvPr>
            <p:cNvSpPr/>
            <p:nvPr/>
          </p:nvSpPr>
          <p:spPr>
            <a:xfrm>
              <a:off x="10985731" y="1916711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&quot;Not Allowed&quot; Symbol 17">
              <a:extLst>
                <a:ext uri="{FF2B5EF4-FFF2-40B4-BE49-F238E27FC236}">
                  <a16:creationId xmlns:a16="http://schemas.microsoft.com/office/drawing/2014/main" id="{BAE614BE-B3E5-16BD-FE0D-FF57076B8213}"/>
                </a:ext>
              </a:extLst>
            </p:cNvPr>
            <p:cNvSpPr/>
            <p:nvPr/>
          </p:nvSpPr>
          <p:spPr>
            <a:xfrm>
              <a:off x="10985731" y="2806033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&quot;Not Allowed&quot; Symbol 18">
              <a:extLst>
                <a:ext uri="{FF2B5EF4-FFF2-40B4-BE49-F238E27FC236}">
                  <a16:creationId xmlns:a16="http://schemas.microsoft.com/office/drawing/2014/main" id="{727A13DF-0191-B15D-D80E-6B11E8B78ED9}"/>
                </a:ext>
              </a:extLst>
            </p:cNvPr>
            <p:cNvSpPr/>
            <p:nvPr/>
          </p:nvSpPr>
          <p:spPr>
            <a:xfrm>
              <a:off x="9940278" y="2808941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79E466-77E9-1126-56E6-F9FC5BEFBDB7}"/>
              </a:ext>
            </a:extLst>
          </p:cNvPr>
          <p:cNvGrpSpPr/>
          <p:nvPr/>
        </p:nvGrpSpPr>
        <p:grpSpPr>
          <a:xfrm>
            <a:off x="9582653" y="4489989"/>
            <a:ext cx="1414270" cy="1163947"/>
            <a:chOff x="9822438" y="3845238"/>
            <a:chExt cx="1942582" cy="16154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B3CF9-D42A-7A16-DAC2-522D2EA853A8}"/>
                </a:ext>
              </a:extLst>
            </p:cNvPr>
            <p:cNvGrpSpPr/>
            <p:nvPr/>
          </p:nvGrpSpPr>
          <p:grpSpPr>
            <a:xfrm>
              <a:off x="9822438" y="3845238"/>
              <a:ext cx="1942582" cy="1615440"/>
              <a:chOff x="9418320" y="2753360"/>
              <a:chExt cx="1942582" cy="161544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6E31175-9575-5655-D705-464D0B8AC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2753360"/>
                <a:ext cx="0" cy="8458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DCFB3E-7635-0FBB-9908-FFE884830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10281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3453B87-EA4F-6383-B887-C0BB1B251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8320" y="3599180"/>
                <a:ext cx="9143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3FD12C1-44EA-93FC-F601-1B4A684C3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0" cy="7696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43C93C6-F98F-3035-A381-4EA8DF8EE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5515" y="3429000"/>
                <a:ext cx="0" cy="170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46AAC5-EE10-9E53-1740-8F4A6ED832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0320" y="3230880"/>
                <a:ext cx="1523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Smiley Face 27">
              <a:extLst>
                <a:ext uri="{FF2B5EF4-FFF2-40B4-BE49-F238E27FC236}">
                  <a16:creationId xmlns:a16="http://schemas.microsoft.com/office/drawing/2014/main" id="{3DF9EFE1-6D91-5A9F-51A6-A2FC2AC3365C}"/>
                </a:ext>
              </a:extLst>
            </p:cNvPr>
            <p:cNvSpPr/>
            <p:nvPr/>
          </p:nvSpPr>
          <p:spPr>
            <a:xfrm>
              <a:off x="11011143" y="4060168"/>
              <a:ext cx="365758" cy="365752"/>
            </a:xfrm>
            <a:prstGeom prst="smileyFace">
              <a:avLst>
                <a:gd name="adj" fmla="val 4653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miley Face 28">
              <a:extLst>
                <a:ext uri="{FF2B5EF4-FFF2-40B4-BE49-F238E27FC236}">
                  <a16:creationId xmlns:a16="http://schemas.microsoft.com/office/drawing/2014/main" id="{578734B8-49DC-E8B6-BCEF-28F94D356A89}"/>
                </a:ext>
              </a:extLst>
            </p:cNvPr>
            <p:cNvSpPr/>
            <p:nvPr/>
          </p:nvSpPr>
          <p:spPr>
            <a:xfrm>
              <a:off x="11011135" y="4918038"/>
              <a:ext cx="365758" cy="365752"/>
            </a:xfrm>
            <a:prstGeom prst="smileyFac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1591FC61-B6E6-800E-7262-7006D3A587A0}"/>
                </a:ext>
              </a:extLst>
            </p:cNvPr>
            <p:cNvSpPr/>
            <p:nvPr/>
          </p:nvSpPr>
          <p:spPr>
            <a:xfrm>
              <a:off x="10096764" y="4930088"/>
              <a:ext cx="365758" cy="365752"/>
            </a:xfrm>
            <a:prstGeom prst="smileyFac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&quot;Not Allowed&quot; Symbol 30">
              <a:extLst>
                <a:ext uri="{FF2B5EF4-FFF2-40B4-BE49-F238E27FC236}">
                  <a16:creationId xmlns:a16="http://schemas.microsoft.com/office/drawing/2014/main" id="{A36E7C0F-2C09-0A9F-7C80-257853B7876E}"/>
                </a:ext>
              </a:extLst>
            </p:cNvPr>
            <p:cNvSpPr/>
            <p:nvPr/>
          </p:nvSpPr>
          <p:spPr>
            <a:xfrm>
              <a:off x="10005287" y="4052549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45A9404-453E-4F02-C0E7-24ECCA2A9D3A}"/>
              </a:ext>
            </a:extLst>
          </p:cNvPr>
          <p:cNvSpPr/>
          <p:nvPr/>
        </p:nvSpPr>
        <p:spPr>
          <a:xfrm>
            <a:off x="9565340" y="2726739"/>
            <a:ext cx="700334" cy="7262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F3315A-D7EB-3FB5-0473-35B0855C5D6C}"/>
              </a:ext>
            </a:extLst>
          </p:cNvPr>
          <p:cNvSpPr/>
          <p:nvPr/>
        </p:nvSpPr>
        <p:spPr>
          <a:xfrm>
            <a:off x="10296589" y="4352491"/>
            <a:ext cx="700334" cy="167363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4258F9-F919-AB67-E525-808F419A296E}"/>
              </a:ext>
            </a:extLst>
          </p:cNvPr>
          <p:cNvSpPr/>
          <p:nvPr/>
        </p:nvSpPr>
        <p:spPr>
          <a:xfrm>
            <a:off x="9539635" y="5131188"/>
            <a:ext cx="748561" cy="8949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5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B37B43-B14D-A1D8-1EF2-97DD8954BAB0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833B7-FD14-8E29-9296-8A36E403403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B4C58-B44E-250D-F32C-A3AAA9B5B86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2095A23-3A2E-67BE-722F-44D96F36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Rectangles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1EB730-F46A-A270-47B5-50E52302DC6B}"/>
              </a:ext>
            </a:extLst>
          </p:cNvPr>
          <p:cNvGrpSpPr/>
          <p:nvPr/>
        </p:nvGrpSpPr>
        <p:grpSpPr>
          <a:xfrm>
            <a:off x="9624724" y="2844481"/>
            <a:ext cx="1331209" cy="1169037"/>
            <a:chOff x="9822438" y="1715449"/>
            <a:chExt cx="1942582" cy="16154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6048BA-E918-3F54-6EA8-4C8DA0659CCF}"/>
                </a:ext>
              </a:extLst>
            </p:cNvPr>
            <p:cNvGrpSpPr/>
            <p:nvPr/>
          </p:nvGrpSpPr>
          <p:grpSpPr>
            <a:xfrm>
              <a:off x="9822438" y="1715449"/>
              <a:ext cx="1942582" cy="1615440"/>
              <a:chOff x="9418320" y="2753360"/>
              <a:chExt cx="1942582" cy="1615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CE093E0-2861-54D7-9FEA-4BFA8A8CC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2753360"/>
                <a:ext cx="0" cy="8458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C747052-F2CD-076C-AA72-0BD3B7EAEA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10281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30DE2BA-896E-CF55-5E26-721C9B6B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8320" y="3599180"/>
                <a:ext cx="9143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CB3E78-651A-E817-C8E0-F5D9B0BFE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0" cy="7696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F9B739E-C8BF-CA79-16C9-3D44A0F3F2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5515" y="3429000"/>
                <a:ext cx="0" cy="170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77BE4E3-FDA2-3BA6-693F-DE33EE3B64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0320" y="3230880"/>
                <a:ext cx="1523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5CA704C1-0CF7-5866-A3BA-681926B0AE71}"/>
                </a:ext>
              </a:extLst>
            </p:cNvPr>
            <p:cNvSpPr/>
            <p:nvPr/>
          </p:nvSpPr>
          <p:spPr>
            <a:xfrm>
              <a:off x="9984992" y="1855157"/>
              <a:ext cx="365758" cy="365752"/>
            </a:xfrm>
            <a:prstGeom prst="smileyFac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&quot;Not Allowed&quot; Symbol 16">
              <a:extLst>
                <a:ext uri="{FF2B5EF4-FFF2-40B4-BE49-F238E27FC236}">
                  <a16:creationId xmlns:a16="http://schemas.microsoft.com/office/drawing/2014/main" id="{B24BB012-CCCE-7B5D-FD26-7B7F6D2197CF}"/>
                </a:ext>
              </a:extLst>
            </p:cNvPr>
            <p:cNvSpPr/>
            <p:nvPr/>
          </p:nvSpPr>
          <p:spPr>
            <a:xfrm>
              <a:off x="10985731" y="1916711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&quot;Not Allowed&quot; Symbol 17">
              <a:extLst>
                <a:ext uri="{FF2B5EF4-FFF2-40B4-BE49-F238E27FC236}">
                  <a16:creationId xmlns:a16="http://schemas.microsoft.com/office/drawing/2014/main" id="{BAE614BE-B3E5-16BD-FE0D-FF57076B8213}"/>
                </a:ext>
              </a:extLst>
            </p:cNvPr>
            <p:cNvSpPr/>
            <p:nvPr/>
          </p:nvSpPr>
          <p:spPr>
            <a:xfrm>
              <a:off x="10985731" y="2806033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&quot;Not Allowed&quot; Symbol 18">
              <a:extLst>
                <a:ext uri="{FF2B5EF4-FFF2-40B4-BE49-F238E27FC236}">
                  <a16:creationId xmlns:a16="http://schemas.microsoft.com/office/drawing/2014/main" id="{727A13DF-0191-B15D-D80E-6B11E8B78ED9}"/>
                </a:ext>
              </a:extLst>
            </p:cNvPr>
            <p:cNvSpPr/>
            <p:nvPr/>
          </p:nvSpPr>
          <p:spPr>
            <a:xfrm>
              <a:off x="9940278" y="2808941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79E466-77E9-1126-56E6-F9FC5BEFBDB7}"/>
              </a:ext>
            </a:extLst>
          </p:cNvPr>
          <p:cNvGrpSpPr/>
          <p:nvPr/>
        </p:nvGrpSpPr>
        <p:grpSpPr>
          <a:xfrm>
            <a:off x="9582653" y="4489989"/>
            <a:ext cx="1414270" cy="1163947"/>
            <a:chOff x="9822438" y="3845238"/>
            <a:chExt cx="1942582" cy="16154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B3CF9-D42A-7A16-DAC2-522D2EA853A8}"/>
                </a:ext>
              </a:extLst>
            </p:cNvPr>
            <p:cNvGrpSpPr/>
            <p:nvPr/>
          </p:nvGrpSpPr>
          <p:grpSpPr>
            <a:xfrm>
              <a:off x="9822438" y="3845238"/>
              <a:ext cx="1942582" cy="1615440"/>
              <a:chOff x="9418320" y="2753360"/>
              <a:chExt cx="1942582" cy="161544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6E31175-9575-5655-D705-464D0B8AC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2753360"/>
                <a:ext cx="0" cy="8458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DCFB3E-7635-0FBB-9908-FFE884830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10281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3453B87-EA4F-6383-B887-C0BB1B251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8320" y="3599180"/>
                <a:ext cx="9143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3FD12C1-44EA-93FC-F601-1B4A684C3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710" y="3599180"/>
                <a:ext cx="0" cy="7696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43C93C6-F98F-3035-A381-4EA8DF8EE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5515" y="3429000"/>
                <a:ext cx="0" cy="170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46AAC5-EE10-9E53-1740-8F4A6ED832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0320" y="3230880"/>
                <a:ext cx="1523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Smiley Face 27">
              <a:extLst>
                <a:ext uri="{FF2B5EF4-FFF2-40B4-BE49-F238E27FC236}">
                  <a16:creationId xmlns:a16="http://schemas.microsoft.com/office/drawing/2014/main" id="{3DF9EFE1-6D91-5A9F-51A6-A2FC2AC3365C}"/>
                </a:ext>
              </a:extLst>
            </p:cNvPr>
            <p:cNvSpPr/>
            <p:nvPr/>
          </p:nvSpPr>
          <p:spPr>
            <a:xfrm>
              <a:off x="11011143" y="4060168"/>
              <a:ext cx="365758" cy="365752"/>
            </a:xfrm>
            <a:prstGeom prst="smileyFace">
              <a:avLst>
                <a:gd name="adj" fmla="val 4653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miley Face 28">
              <a:extLst>
                <a:ext uri="{FF2B5EF4-FFF2-40B4-BE49-F238E27FC236}">
                  <a16:creationId xmlns:a16="http://schemas.microsoft.com/office/drawing/2014/main" id="{578734B8-49DC-E8B6-BCEF-28F94D356A89}"/>
                </a:ext>
              </a:extLst>
            </p:cNvPr>
            <p:cNvSpPr/>
            <p:nvPr/>
          </p:nvSpPr>
          <p:spPr>
            <a:xfrm>
              <a:off x="11011135" y="4918038"/>
              <a:ext cx="365758" cy="365752"/>
            </a:xfrm>
            <a:prstGeom prst="smileyFac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1591FC61-B6E6-800E-7262-7006D3A587A0}"/>
                </a:ext>
              </a:extLst>
            </p:cNvPr>
            <p:cNvSpPr/>
            <p:nvPr/>
          </p:nvSpPr>
          <p:spPr>
            <a:xfrm>
              <a:off x="10096764" y="4930088"/>
              <a:ext cx="365758" cy="365752"/>
            </a:xfrm>
            <a:prstGeom prst="smileyFac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&quot;Not Allowed&quot; Symbol 30">
              <a:extLst>
                <a:ext uri="{FF2B5EF4-FFF2-40B4-BE49-F238E27FC236}">
                  <a16:creationId xmlns:a16="http://schemas.microsoft.com/office/drawing/2014/main" id="{A36E7C0F-2C09-0A9F-7C80-257853B7876E}"/>
                </a:ext>
              </a:extLst>
            </p:cNvPr>
            <p:cNvSpPr/>
            <p:nvPr/>
          </p:nvSpPr>
          <p:spPr>
            <a:xfrm>
              <a:off x="10005287" y="4052549"/>
              <a:ext cx="401316" cy="38512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45A9404-453E-4F02-C0E7-24ECCA2A9D3A}"/>
              </a:ext>
            </a:extLst>
          </p:cNvPr>
          <p:cNvSpPr/>
          <p:nvPr/>
        </p:nvSpPr>
        <p:spPr>
          <a:xfrm>
            <a:off x="9565340" y="2726739"/>
            <a:ext cx="700334" cy="7262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F3315A-D7EB-3FB5-0473-35B0855C5D6C}"/>
              </a:ext>
            </a:extLst>
          </p:cNvPr>
          <p:cNvSpPr/>
          <p:nvPr/>
        </p:nvSpPr>
        <p:spPr>
          <a:xfrm>
            <a:off x="10296589" y="4352491"/>
            <a:ext cx="700334" cy="167363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4258F9-F919-AB67-E525-808F419A296E}"/>
              </a:ext>
            </a:extLst>
          </p:cNvPr>
          <p:cNvSpPr/>
          <p:nvPr/>
        </p:nvSpPr>
        <p:spPr>
          <a:xfrm>
            <a:off x="9539635" y="5131188"/>
            <a:ext cx="748561" cy="8949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C27BBF63-5896-AE6E-9876-E73CFE89BA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862908"/>
                  </p:ext>
                </p:extLst>
              </p:nvPr>
            </p:nvGraphicFramePr>
            <p:xfrm>
              <a:off x="838199" y="2087944"/>
              <a:ext cx="6902244" cy="3851148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855406">
                      <a:extLst>
                        <a:ext uri="{9D8B030D-6E8A-4147-A177-3AD203B41FA5}">
                          <a16:colId xmlns:a16="http://schemas.microsoft.com/office/drawing/2014/main" val="1101130157"/>
                        </a:ext>
                      </a:extLst>
                    </a:gridCol>
                    <a:gridCol w="2670663">
                      <a:extLst>
                        <a:ext uri="{9D8B030D-6E8A-4147-A177-3AD203B41FA5}">
                          <a16:colId xmlns:a16="http://schemas.microsoft.com/office/drawing/2014/main" val="350568607"/>
                        </a:ext>
                      </a:extLst>
                    </a:gridCol>
                    <a:gridCol w="2304459">
                      <a:extLst>
                        <a:ext uri="{9D8B030D-6E8A-4147-A177-3AD203B41FA5}">
                          <a16:colId xmlns:a16="http://schemas.microsoft.com/office/drawing/2014/main" val="1609715462"/>
                        </a:ext>
                      </a:extLst>
                    </a:gridCol>
                    <a:gridCol w="1071716">
                      <a:extLst>
                        <a:ext uri="{9D8B030D-6E8A-4147-A177-3AD203B41FA5}">
                          <a16:colId xmlns:a16="http://schemas.microsoft.com/office/drawing/2014/main" val="3422471578"/>
                        </a:ext>
                      </a:extLst>
                    </a:gridCol>
                  </a:tblGrid>
                  <a:tr h="353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9298741"/>
                      </a:ext>
                    </a:extLst>
                  </a:tr>
                  <a:tr h="843073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5335032"/>
                      </a:ext>
                    </a:extLst>
                  </a:tr>
                  <a:tr h="843073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244193"/>
                      </a:ext>
                    </a:extLst>
                  </a:tr>
                  <a:tr h="843073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0334964"/>
                      </a:ext>
                    </a:extLst>
                  </a:tr>
                  <a:tr h="84307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473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C27BBF63-5896-AE6E-9876-E73CFE89BA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862908"/>
                  </p:ext>
                </p:extLst>
              </p:nvPr>
            </p:nvGraphicFramePr>
            <p:xfrm>
              <a:off x="838199" y="2087944"/>
              <a:ext cx="6902244" cy="3851148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855406">
                      <a:extLst>
                        <a:ext uri="{9D8B030D-6E8A-4147-A177-3AD203B41FA5}">
                          <a16:colId xmlns:a16="http://schemas.microsoft.com/office/drawing/2014/main" val="1101130157"/>
                        </a:ext>
                      </a:extLst>
                    </a:gridCol>
                    <a:gridCol w="2670663">
                      <a:extLst>
                        <a:ext uri="{9D8B030D-6E8A-4147-A177-3AD203B41FA5}">
                          <a16:colId xmlns:a16="http://schemas.microsoft.com/office/drawing/2014/main" val="350568607"/>
                        </a:ext>
                      </a:extLst>
                    </a:gridCol>
                    <a:gridCol w="2304459">
                      <a:extLst>
                        <a:ext uri="{9D8B030D-6E8A-4147-A177-3AD203B41FA5}">
                          <a16:colId xmlns:a16="http://schemas.microsoft.com/office/drawing/2014/main" val="1609715462"/>
                        </a:ext>
                      </a:extLst>
                    </a:gridCol>
                    <a:gridCol w="1071716">
                      <a:extLst>
                        <a:ext uri="{9D8B030D-6E8A-4147-A177-3AD203B41FA5}">
                          <a16:colId xmlns:a16="http://schemas.microsoft.com/office/drawing/2014/main" val="34224715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9298741"/>
                      </a:ext>
                    </a:extLst>
                  </a:tr>
                  <a:tr h="87134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14" t="-22648" r="-712143" b="-100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118" t="-45455" r="-127107" b="-302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439" t="-45455" r="-47619" b="-302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4318" t="-45455" r="-2273" b="-302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5335032"/>
                      </a:ext>
                    </a:extLst>
                  </a:tr>
                  <a:tr h="871347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118" t="-144444" r="-12710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439" t="-144444" r="-476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4318" t="-144444" r="-227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244193"/>
                      </a:ext>
                    </a:extLst>
                  </a:tr>
                  <a:tr h="87134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14" t="-123077" r="-712143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118" t="-246154" r="-127107" b="-10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439" t="-246154" r="-47619" b="-10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4318" t="-246154" r="-2273" b="-10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334964"/>
                      </a:ext>
                    </a:extLst>
                  </a:tr>
                  <a:tr h="871347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118" t="-346154" r="-12710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439" t="-346154" r="-47619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4318" t="-346154" r="-2273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473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9523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B37B43-B14D-A1D8-1EF2-97DD8954BAB0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833B7-FD14-8E29-9296-8A36E403403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B4C58-B44E-250D-F32C-A3AAA9B5B86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2095A23-3A2E-67BE-722F-44D96F36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7982517" y="2582414"/>
                <a:ext cx="2700915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masis MT Pro" panose="02040504050005020304" pitchFamily="18" charset="0"/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It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17" y="2582414"/>
                <a:ext cx="2700915" cy="668645"/>
              </a:xfrm>
              <a:prstGeom prst="rect">
                <a:avLst/>
              </a:prstGeom>
              <a:blipFill>
                <a:blip r:embed="rId4"/>
                <a:stretch>
                  <a:fillRect l="-1802" t="-5505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3F34C99-9AF2-E24D-C1FC-60B996D9FE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94556"/>
                  </p:ext>
                </p:extLst>
              </p:nvPr>
            </p:nvGraphicFramePr>
            <p:xfrm>
              <a:off x="838199" y="2087944"/>
              <a:ext cx="6902244" cy="3851148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855406">
                      <a:extLst>
                        <a:ext uri="{9D8B030D-6E8A-4147-A177-3AD203B41FA5}">
                          <a16:colId xmlns:a16="http://schemas.microsoft.com/office/drawing/2014/main" val="1101130157"/>
                        </a:ext>
                      </a:extLst>
                    </a:gridCol>
                    <a:gridCol w="2670663">
                      <a:extLst>
                        <a:ext uri="{9D8B030D-6E8A-4147-A177-3AD203B41FA5}">
                          <a16:colId xmlns:a16="http://schemas.microsoft.com/office/drawing/2014/main" val="350568607"/>
                        </a:ext>
                      </a:extLst>
                    </a:gridCol>
                    <a:gridCol w="2304459">
                      <a:extLst>
                        <a:ext uri="{9D8B030D-6E8A-4147-A177-3AD203B41FA5}">
                          <a16:colId xmlns:a16="http://schemas.microsoft.com/office/drawing/2014/main" val="1609715462"/>
                        </a:ext>
                      </a:extLst>
                    </a:gridCol>
                    <a:gridCol w="1071716">
                      <a:extLst>
                        <a:ext uri="{9D8B030D-6E8A-4147-A177-3AD203B41FA5}">
                          <a16:colId xmlns:a16="http://schemas.microsoft.com/office/drawing/2014/main" val="3422471578"/>
                        </a:ext>
                      </a:extLst>
                    </a:gridCol>
                  </a:tblGrid>
                  <a:tr h="353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9298741"/>
                      </a:ext>
                    </a:extLst>
                  </a:tr>
                  <a:tr h="843073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5335032"/>
                      </a:ext>
                    </a:extLst>
                  </a:tr>
                  <a:tr h="843073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244193"/>
                      </a:ext>
                    </a:extLst>
                  </a:tr>
                  <a:tr h="843073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0334964"/>
                      </a:ext>
                    </a:extLst>
                  </a:tr>
                  <a:tr h="84307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473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3F34C99-9AF2-E24D-C1FC-60B996D9FE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94556"/>
                  </p:ext>
                </p:extLst>
              </p:nvPr>
            </p:nvGraphicFramePr>
            <p:xfrm>
              <a:off x="838199" y="2087944"/>
              <a:ext cx="6902244" cy="3851148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855406">
                      <a:extLst>
                        <a:ext uri="{9D8B030D-6E8A-4147-A177-3AD203B41FA5}">
                          <a16:colId xmlns:a16="http://schemas.microsoft.com/office/drawing/2014/main" val="1101130157"/>
                        </a:ext>
                      </a:extLst>
                    </a:gridCol>
                    <a:gridCol w="2670663">
                      <a:extLst>
                        <a:ext uri="{9D8B030D-6E8A-4147-A177-3AD203B41FA5}">
                          <a16:colId xmlns:a16="http://schemas.microsoft.com/office/drawing/2014/main" val="350568607"/>
                        </a:ext>
                      </a:extLst>
                    </a:gridCol>
                    <a:gridCol w="2304459">
                      <a:extLst>
                        <a:ext uri="{9D8B030D-6E8A-4147-A177-3AD203B41FA5}">
                          <a16:colId xmlns:a16="http://schemas.microsoft.com/office/drawing/2014/main" val="1609715462"/>
                        </a:ext>
                      </a:extLst>
                    </a:gridCol>
                    <a:gridCol w="1071716">
                      <a:extLst>
                        <a:ext uri="{9D8B030D-6E8A-4147-A177-3AD203B41FA5}">
                          <a16:colId xmlns:a16="http://schemas.microsoft.com/office/drawing/2014/main" val="34224715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9298741"/>
                      </a:ext>
                    </a:extLst>
                  </a:tr>
                  <a:tr h="87134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14" t="-22648" r="-712143" b="-100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45455" r="-127107" b="-302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45455" r="-47619" b="-302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45455" r="-2273" b="-302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5335032"/>
                      </a:ext>
                    </a:extLst>
                  </a:tr>
                  <a:tr h="871347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144444" r="-12710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144444" r="-476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144444" r="-227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244193"/>
                      </a:ext>
                    </a:extLst>
                  </a:tr>
                  <a:tr h="87134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14" t="-123077" r="-712143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246154" r="-127107" b="-10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246154" r="-47619" b="-10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246154" r="-2273" b="-10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334964"/>
                      </a:ext>
                    </a:extLst>
                  </a:tr>
                  <a:tr h="871347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346154" r="-12710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346154" r="-47619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346154" r="-2273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47325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0518DD-4F36-BD7D-5BD9-754B4538A928}"/>
                  </a:ext>
                </a:extLst>
              </p:cNvPr>
              <p:cNvSpPr txBox="1"/>
              <p:nvPr/>
            </p:nvSpPr>
            <p:spPr>
              <a:xfrm>
                <a:off x="7982516" y="5093778"/>
                <a:ext cx="2700915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masis MT Pro" panose="02040504050005020304" pitchFamily="18" charset="0"/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It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0518DD-4F36-BD7D-5BD9-754B4538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16" y="5093778"/>
                <a:ext cx="2700915" cy="668645"/>
              </a:xfrm>
              <a:prstGeom prst="rect">
                <a:avLst/>
              </a:prstGeom>
              <a:blipFill>
                <a:blip r:embed="rId6"/>
                <a:stretch>
                  <a:fillRect l="-1802" t="-5505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867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B37B43-B14D-A1D8-1EF2-97DD8954BAB0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833B7-FD14-8E29-9296-8A36E403403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B4C58-B44E-250D-F32C-A3AAA9B5B86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2095A23-3A2E-67BE-722F-44D96F36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518734" y="3333897"/>
                <a:ext cx="1697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s-ES" dirty="0">
                    <a:latin typeface="Amasis MT Pro" panose="02040504050005020304" pitchFamily="18" charset="0"/>
                  </a:rPr>
                  <a:t>We introduce </a:t>
                </a:r>
                <a:r>
                  <a:rPr lang="es-ES" dirty="0" err="1">
                    <a:latin typeface="Amasis MT Pro" panose="02040504050005020304" pitchFamily="18" charset="0"/>
                  </a:rPr>
                  <a:t>an</a:t>
                </a:r>
                <a:r>
                  <a:rPr lang="es-ES" dirty="0">
                    <a:latin typeface="Amasis MT Pro" panose="02040504050005020304" pitchFamily="18" charset="0"/>
                  </a:rPr>
                  <a:t>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34" y="3333897"/>
                <a:ext cx="1697620" cy="646331"/>
              </a:xfrm>
              <a:prstGeom prst="rect">
                <a:avLst/>
              </a:prstGeom>
              <a:blipFill>
                <a:blip r:embed="rId4"/>
                <a:stretch>
                  <a:fillRect l="-286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713A25-2719-7E67-14A3-E9C2B09CF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126950"/>
                  </p:ext>
                </p:extLst>
              </p:nvPr>
            </p:nvGraphicFramePr>
            <p:xfrm>
              <a:off x="2604304" y="1368655"/>
              <a:ext cx="9421792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8101">
                      <a:extLst>
                        <a:ext uri="{9D8B030D-6E8A-4147-A177-3AD203B41FA5}">
                          <a16:colId xmlns:a16="http://schemas.microsoft.com/office/drawing/2014/main" val="4054005688"/>
                        </a:ext>
                      </a:extLst>
                    </a:gridCol>
                    <a:gridCol w="4791919">
                      <a:extLst>
                        <a:ext uri="{9D8B030D-6E8A-4147-A177-3AD203B41FA5}">
                          <a16:colId xmlns:a16="http://schemas.microsoft.com/office/drawing/2014/main" val="2719732133"/>
                        </a:ext>
                      </a:extLst>
                    </a:gridCol>
                    <a:gridCol w="2731625">
                      <a:extLst>
                        <a:ext uri="{9D8B030D-6E8A-4147-A177-3AD203B41FA5}">
                          <a16:colId xmlns:a16="http://schemas.microsoft.com/office/drawing/2014/main" val="906587652"/>
                        </a:ext>
                      </a:extLst>
                    </a:gridCol>
                    <a:gridCol w="1030147">
                      <a:extLst>
                        <a:ext uri="{9D8B030D-6E8A-4147-A177-3AD203B41FA5}">
                          <a16:colId xmlns:a16="http://schemas.microsoft.com/office/drawing/2014/main" val="371108803"/>
                        </a:ext>
                      </a:extLst>
                    </a:gridCol>
                  </a:tblGrid>
                  <a:tr h="304001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7194830"/>
                      </a:ext>
                    </a:extLst>
                  </a:tr>
                  <a:tr h="304001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Rectangle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dirty="0"/>
                            <a:t> is empty</a:t>
                          </a:r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8B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950199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6541627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7506373"/>
                      </a:ext>
                    </a:extLst>
                  </a:tr>
                  <a:tr h="304001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Rectangle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dirty="0"/>
                            <a:t> is empty</a:t>
                          </a:r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8B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416364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9487301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9068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713A25-2719-7E67-14A3-E9C2B09CF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126950"/>
                  </p:ext>
                </p:extLst>
              </p:nvPr>
            </p:nvGraphicFramePr>
            <p:xfrm>
              <a:off x="2604304" y="1368655"/>
              <a:ext cx="9421792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8101">
                      <a:extLst>
                        <a:ext uri="{9D8B030D-6E8A-4147-A177-3AD203B41FA5}">
                          <a16:colId xmlns:a16="http://schemas.microsoft.com/office/drawing/2014/main" val="4054005688"/>
                        </a:ext>
                      </a:extLst>
                    </a:gridCol>
                    <a:gridCol w="4791919">
                      <a:extLst>
                        <a:ext uri="{9D8B030D-6E8A-4147-A177-3AD203B41FA5}">
                          <a16:colId xmlns:a16="http://schemas.microsoft.com/office/drawing/2014/main" val="2719732133"/>
                        </a:ext>
                      </a:extLst>
                    </a:gridCol>
                    <a:gridCol w="2731625">
                      <a:extLst>
                        <a:ext uri="{9D8B030D-6E8A-4147-A177-3AD203B41FA5}">
                          <a16:colId xmlns:a16="http://schemas.microsoft.com/office/drawing/2014/main" val="906587652"/>
                        </a:ext>
                      </a:extLst>
                    </a:gridCol>
                    <a:gridCol w="1030147">
                      <a:extLst>
                        <a:ext uri="{9D8B030D-6E8A-4147-A177-3AD203B41FA5}">
                          <a16:colId xmlns:a16="http://schemas.microsoft.com/office/drawing/2014/main" val="3711088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7194830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04" t="-18006" r="-991549" b="-1041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170" t="-108333" r="-78907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7589" t="-108333" r="-38616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15385" t="-108333" r="-2367" b="-1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950199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170" t="-83333" r="-78907" b="-35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7589" t="-83333" r="-38616" b="-35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815385" t="-83333" r="-2367" b="-35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541627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170" t="-182119" r="-78907" b="-2490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7589" t="-182119" r="-38616" b="-2490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815385" t="-182119" r="-2367" b="-2490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506373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04" t="-118333" r="-991549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170" t="-710000" r="-78907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7589" t="-710000" r="-38616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15385" t="-710000" r="-2367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416364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170" t="-324000" r="-78907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7589" t="-324000" r="-38616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815385" t="-324000" r="-2367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487301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170" t="-424000" r="-78907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7589" t="-424000" r="-38616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815385" t="-424000" r="-2367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90687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74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800" y="487018"/>
            <a:ext cx="4516120" cy="3377354"/>
          </a:xfrm>
        </p:spPr>
        <p:txBody>
          <a:bodyPr/>
          <a:lstStyle/>
          <a:p>
            <a:pPr algn="ctr"/>
            <a:br>
              <a:rPr lang="en-US" noProof="0" dirty="0"/>
            </a:br>
            <a:r>
              <a:rPr lang="en-US" b="1" noProof="0" dirty="0">
                <a:latin typeface="Amasis MT Pro" panose="02040504050005020304" pitchFamily="18" charset="0"/>
              </a:rPr>
              <a:t>introduction:</a:t>
            </a:r>
            <a:br>
              <a:rPr lang="en-US" noProof="0" dirty="0">
                <a:latin typeface="Amasis MT Pro" panose="02040504050005020304" pitchFamily="18" charset="0"/>
              </a:rPr>
            </a:br>
            <a:r>
              <a:rPr lang="en-US" noProof="0" dirty="0">
                <a:latin typeface="Amasis MT Pro" panose="02040504050005020304" pitchFamily="18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B37B43-B14D-A1D8-1EF2-97DD8954BAB0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833B7-FD14-8E29-9296-8A36E403403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B4C58-B44E-250D-F32C-A3AAA9B5B86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2095A23-3A2E-67BE-722F-44D96F36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-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518734" y="3333897"/>
                <a:ext cx="1697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s-ES" dirty="0">
                    <a:latin typeface="Amasis MT Pro" panose="02040504050005020304" pitchFamily="18" charset="0"/>
                  </a:rPr>
                  <a:t>We introduce </a:t>
                </a:r>
                <a:r>
                  <a:rPr lang="es-ES" dirty="0" err="1">
                    <a:latin typeface="Amasis MT Pro" panose="02040504050005020304" pitchFamily="18" charset="0"/>
                  </a:rPr>
                  <a:t>an</a:t>
                </a:r>
                <a:r>
                  <a:rPr lang="es-ES" dirty="0">
                    <a:latin typeface="Amasis MT Pro" panose="02040504050005020304" pitchFamily="18" charset="0"/>
                  </a:rPr>
                  <a:t>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34" y="3333897"/>
                <a:ext cx="1697620" cy="646331"/>
              </a:xfrm>
              <a:prstGeom prst="rect">
                <a:avLst/>
              </a:prstGeom>
              <a:blipFill>
                <a:blip r:embed="rId3"/>
                <a:stretch>
                  <a:fillRect l="-286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713A25-2719-7E67-14A3-E9C2B09CF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0362328"/>
                  </p:ext>
                </p:extLst>
              </p:nvPr>
            </p:nvGraphicFramePr>
            <p:xfrm>
              <a:off x="2604304" y="1368655"/>
              <a:ext cx="9421792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8101">
                      <a:extLst>
                        <a:ext uri="{9D8B030D-6E8A-4147-A177-3AD203B41FA5}">
                          <a16:colId xmlns:a16="http://schemas.microsoft.com/office/drawing/2014/main" val="4054005688"/>
                        </a:ext>
                      </a:extLst>
                    </a:gridCol>
                    <a:gridCol w="4791919">
                      <a:extLst>
                        <a:ext uri="{9D8B030D-6E8A-4147-A177-3AD203B41FA5}">
                          <a16:colId xmlns:a16="http://schemas.microsoft.com/office/drawing/2014/main" val="2719732133"/>
                        </a:ext>
                      </a:extLst>
                    </a:gridCol>
                    <a:gridCol w="2731625">
                      <a:extLst>
                        <a:ext uri="{9D8B030D-6E8A-4147-A177-3AD203B41FA5}">
                          <a16:colId xmlns:a16="http://schemas.microsoft.com/office/drawing/2014/main" val="906587652"/>
                        </a:ext>
                      </a:extLst>
                    </a:gridCol>
                    <a:gridCol w="1030147">
                      <a:extLst>
                        <a:ext uri="{9D8B030D-6E8A-4147-A177-3AD203B41FA5}">
                          <a16:colId xmlns:a16="http://schemas.microsoft.com/office/drawing/2014/main" val="371108803"/>
                        </a:ext>
                      </a:extLst>
                    </a:gridCol>
                  </a:tblGrid>
                  <a:tr h="304001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7194830"/>
                      </a:ext>
                    </a:extLst>
                  </a:tr>
                  <a:tr h="304001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Rectangle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dirty="0"/>
                            <a:t> is empty</a:t>
                          </a:r>
                        </a:p>
                      </a:txBody>
                      <a:tcPr anchor="ctr">
                        <a:solidFill>
                          <a:srgbClr val="F7F5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7F5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7F5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950199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541627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𝑗𝑙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506373"/>
                      </a:ext>
                    </a:extLst>
                  </a:tr>
                  <a:tr h="304001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Rectangle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dirty="0"/>
                            <a:t> is empty</a:t>
                          </a:r>
                        </a:p>
                      </a:txBody>
                      <a:tcPr anchor="ctr">
                        <a:solidFill>
                          <a:srgbClr val="FBFA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BFA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BFA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416364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correctly classified by some inequality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487301"/>
                      </a:ext>
                    </a:extLst>
                  </a:tr>
                  <a:tr h="76000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non-empty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AND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incorrectly classified by all inequalities in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s-E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𝑖𝑗𝑙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FF8B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9068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713A25-2719-7E67-14A3-E9C2B09CF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0362328"/>
                  </p:ext>
                </p:extLst>
              </p:nvPr>
            </p:nvGraphicFramePr>
            <p:xfrm>
              <a:off x="2604304" y="1368655"/>
              <a:ext cx="9421792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8101">
                      <a:extLst>
                        <a:ext uri="{9D8B030D-6E8A-4147-A177-3AD203B41FA5}">
                          <a16:colId xmlns:a16="http://schemas.microsoft.com/office/drawing/2014/main" val="4054005688"/>
                        </a:ext>
                      </a:extLst>
                    </a:gridCol>
                    <a:gridCol w="4791919">
                      <a:extLst>
                        <a:ext uri="{9D8B030D-6E8A-4147-A177-3AD203B41FA5}">
                          <a16:colId xmlns:a16="http://schemas.microsoft.com/office/drawing/2014/main" val="2719732133"/>
                        </a:ext>
                      </a:extLst>
                    </a:gridCol>
                    <a:gridCol w="2731625">
                      <a:extLst>
                        <a:ext uri="{9D8B030D-6E8A-4147-A177-3AD203B41FA5}">
                          <a16:colId xmlns:a16="http://schemas.microsoft.com/office/drawing/2014/main" val="906587652"/>
                        </a:ext>
                      </a:extLst>
                    </a:gridCol>
                    <a:gridCol w="1030147">
                      <a:extLst>
                        <a:ext uri="{9D8B030D-6E8A-4147-A177-3AD203B41FA5}">
                          <a16:colId xmlns:a16="http://schemas.microsoft.com/office/drawing/2014/main" val="3711088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7194830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4" t="-18006" r="-991549" b="-1041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70" t="-108333" r="-78907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589" t="-108333" r="-38616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5385" t="-108333" r="-2367" b="-1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950199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70" t="-83333" r="-78907" b="-35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589" t="-83333" r="-38616" b="-35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15385" t="-83333" r="-2367" b="-35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541627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70" t="-182119" r="-78907" b="-2490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589" t="-182119" r="-38616" b="-2490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15385" t="-182119" r="-2367" b="-2490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506373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4" t="-118333" r="-991549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70" t="-710000" r="-78907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589" t="-710000" r="-38616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5385" t="-710000" r="-2367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416364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70" t="-324000" r="-78907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589" t="-324000" r="-38616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15385" t="-324000" r="-2367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487301"/>
                      </a:ext>
                    </a:extLst>
                  </a:tr>
                  <a:tr h="9144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70" t="-424000" r="-78907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589" t="-424000" r="-38616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15385" t="-424000" r="-2367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90687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3098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F5F0FC-41D8-6675-C068-7C1188F848B6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7A408-12CD-A658-B5AA-AF8E6624BD46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24A254-CDBC-8B1B-B9D1-D3E428999833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3" name="Picture 2" descr="A red and black logo&#10;&#10;Description automatically generated">
              <a:extLst>
                <a:ext uri="{FF2B5EF4-FFF2-40B4-BE49-F238E27FC236}">
                  <a16:creationId xmlns:a16="http://schemas.microsoft.com/office/drawing/2014/main" id="{C78A7085-48CE-FA72-0B29-DCC5CA3A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60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–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2635456"/>
                <a:ext cx="6270289" cy="2004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s-ES" dirty="0">
                    <a:latin typeface="Amasis MT Pro" panose="02040504050005020304" pitchFamily="18" charset="0"/>
                  </a:rPr>
                  <a:t>We define a final indicator,</a:t>
                </a:r>
              </a:p>
              <a:p>
                <a:pPr marL="0" indent="0">
                  <a:buNone/>
                </a:pPr>
                <a:endParaRPr lang="es-ES" dirty="0">
                  <a:latin typeface="Amasis MT Pro" panose="02040504050005020304" pitchFamily="18" charset="0"/>
                </a:endParaRPr>
              </a:p>
              <a:p>
                <a:r>
                  <a:rPr lang="es-ES" b="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0&amp;  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point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correctly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satisfied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by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the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model</m:t>
                            </m:r>
                          </m: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1&amp;  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endParaRPr lang="en-US" noProof="0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35456"/>
                <a:ext cx="6270289" cy="2004331"/>
              </a:xfrm>
              <a:prstGeom prst="rect">
                <a:avLst/>
              </a:prstGeom>
              <a:blipFill>
                <a:blip r:embed="rId4"/>
                <a:stretch>
                  <a:fillRect l="-777" t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7CB87FA-F005-B3ED-5E1B-7A1D9E1D2F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767644"/>
                  </p:ext>
                </p:extLst>
              </p:nvPr>
            </p:nvGraphicFramePr>
            <p:xfrm>
              <a:off x="4886960" y="1774150"/>
              <a:ext cx="6902244" cy="3726944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855406">
                      <a:extLst>
                        <a:ext uri="{9D8B030D-6E8A-4147-A177-3AD203B41FA5}">
                          <a16:colId xmlns:a16="http://schemas.microsoft.com/office/drawing/2014/main" val="1101130157"/>
                        </a:ext>
                      </a:extLst>
                    </a:gridCol>
                    <a:gridCol w="2670663">
                      <a:extLst>
                        <a:ext uri="{9D8B030D-6E8A-4147-A177-3AD203B41FA5}">
                          <a16:colId xmlns:a16="http://schemas.microsoft.com/office/drawing/2014/main" val="350568607"/>
                        </a:ext>
                      </a:extLst>
                    </a:gridCol>
                    <a:gridCol w="2304459">
                      <a:extLst>
                        <a:ext uri="{9D8B030D-6E8A-4147-A177-3AD203B41FA5}">
                          <a16:colId xmlns:a16="http://schemas.microsoft.com/office/drawing/2014/main" val="1609715462"/>
                        </a:ext>
                      </a:extLst>
                    </a:gridCol>
                    <a:gridCol w="1071716">
                      <a:extLst>
                        <a:ext uri="{9D8B030D-6E8A-4147-A177-3AD203B41FA5}">
                          <a16:colId xmlns:a16="http://schemas.microsoft.com/office/drawing/2014/main" val="3422471578"/>
                        </a:ext>
                      </a:extLst>
                    </a:gridCol>
                  </a:tblGrid>
                  <a:tr h="278857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9298741"/>
                      </a:ext>
                    </a:extLst>
                  </a:tr>
                  <a:tr h="640645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point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b="0" dirty="0"/>
                            <a:t> is inside at least one rectangle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5335032"/>
                      </a:ext>
                    </a:extLst>
                  </a:tr>
                  <a:tr h="640645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point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b="0" dirty="0"/>
                            <a:t> is outside every</a:t>
                          </a:r>
                          <a:r>
                            <a:rPr lang="en-US" b="0" baseline="0" dirty="0"/>
                            <a:t> rectangles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244193"/>
                      </a:ext>
                    </a:extLst>
                  </a:tr>
                  <a:tr h="640645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point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b="0" dirty="0"/>
                            <a:t> is outside every rectangles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0334964"/>
                      </a:ext>
                    </a:extLst>
                  </a:tr>
                  <a:tr h="64064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point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b="0" dirty="0"/>
                            <a:t> is inside at least one</a:t>
                          </a:r>
                          <a:r>
                            <a:rPr lang="en-US" b="0" baseline="0" dirty="0"/>
                            <a:t> rectangle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473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7CB87FA-F005-B3ED-5E1B-7A1D9E1D2F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767644"/>
                  </p:ext>
                </p:extLst>
              </p:nvPr>
            </p:nvGraphicFramePr>
            <p:xfrm>
              <a:off x="4886960" y="1774150"/>
              <a:ext cx="6902244" cy="3726944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855406">
                      <a:extLst>
                        <a:ext uri="{9D8B030D-6E8A-4147-A177-3AD203B41FA5}">
                          <a16:colId xmlns:a16="http://schemas.microsoft.com/office/drawing/2014/main" val="1101130157"/>
                        </a:ext>
                      </a:extLst>
                    </a:gridCol>
                    <a:gridCol w="2670663">
                      <a:extLst>
                        <a:ext uri="{9D8B030D-6E8A-4147-A177-3AD203B41FA5}">
                          <a16:colId xmlns:a16="http://schemas.microsoft.com/office/drawing/2014/main" val="350568607"/>
                        </a:ext>
                      </a:extLst>
                    </a:gridCol>
                    <a:gridCol w="2304459">
                      <a:extLst>
                        <a:ext uri="{9D8B030D-6E8A-4147-A177-3AD203B41FA5}">
                          <a16:colId xmlns:a16="http://schemas.microsoft.com/office/drawing/2014/main" val="1609715462"/>
                        </a:ext>
                      </a:extLst>
                    </a:gridCol>
                    <a:gridCol w="1071716">
                      <a:extLst>
                        <a:ext uri="{9D8B030D-6E8A-4147-A177-3AD203B41FA5}">
                          <a16:colId xmlns:a16="http://schemas.microsoft.com/office/drawing/2014/main" val="34224715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Class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9298741"/>
                      </a:ext>
                    </a:extLst>
                  </a:tr>
                  <a:tr h="84029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14" t="-23551" r="-712857" b="-10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47101" r="-127335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47101" r="-4788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47101" r="-2841" b="-3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5335032"/>
                      </a:ext>
                    </a:extLst>
                  </a:tr>
                  <a:tr h="840296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147101" r="-127335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147101" r="-4788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147101" r="-2841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244193"/>
                      </a:ext>
                    </a:extLst>
                  </a:tr>
                  <a:tr h="84029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14" t="-123551" r="-712857" b="-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247101" r="-12733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247101" r="-4788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247101" r="-2841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334964"/>
                      </a:ext>
                    </a:extLst>
                  </a:tr>
                  <a:tr h="84029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118" t="-347101" r="-127335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439" t="-347101" r="-47884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4318" t="-347101" r="-2841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473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39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F5F0FC-41D8-6675-C068-7C1188F848B6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7A408-12CD-A658-B5AA-AF8E6624BD46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24A254-CDBC-8B1B-B9D1-D3E428999833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3" name="Picture 2" descr="A red and black logo&#10;&#10;Description automatically generated">
              <a:extLst>
                <a:ext uri="{FF2B5EF4-FFF2-40B4-BE49-F238E27FC236}">
                  <a16:creationId xmlns:a16="http://schemas.microsoft.com/office/drawing/2014/main" id="{C78A7085-48CE-FA72-0B29-DCC5CA3A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602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a rule set –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200" y="2631217"/>
                <a:ext cx="4254662" cy="1595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s-ES" dirty="0">
                    <a:latin typeface="Amasis MT Pro" panose="02040504050005020304" pitchFamily="18" charset="0"/>
                  </a:rPr>
                  <a:t>And </a:t>
                </a:r>
                <a:r>
                  <a:rPr lang="es-ES" dirty="0" err="1">
                    <a:latin typeface="Amasis MT Pro" panose="02040504050005020304" pitchFamily="18" charset="0"/>
                  </a:rPr>
                  <a:t>we</a:t>
                </a:r>
                <a:r>
                  <a:rPr lang="es-ES" dirty="0">
                    <a:latin typeface="Amasis MT Pro" panose="02040504050005020304" pitchFamily="18" charset="0"/>
                  </a:rPr>
                  <a:t> can set </a:t>
                </a:r>
                <a:r>
                  <a:rPr lang="es-ES" dirty="0" err="1">
                    <a:latin typeface="Amasis MT Pro" panose="02040504050005020304" pitchFamily="18" charset="0"/>
                  </a:rPr>
                  <a:t>the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objective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function</a:t>
                </a:r>
                <a:r>
                  <a:rPr lang="es-ES" dirty="0">
                    <a:latin typeface="Amasis MT Pro" panose="02040504050005020304" pitchFamily="18" charset="0"/>
                  </a:rPr>
                  <a:t> as:</a:t>
                </a:r>
              </a:p>
              <a:p>
                <a:pPr marL="0" indent="0">
                  <a:buNone/>
                </a:pPr>
                <a:endParaRPr lang="es-ES" noProof="0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noProof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  <m:sup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endParaRPr lang="en-US" noProof="0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31217"/>
                <a:ext cx="4254662" cy="1595565"/>
              </a:xfrm>
              <a:prstGeom prst="rect">
                <a:avLst/>
              </a:prstGeom>
              <a:blipFill>
                <a:blip r:embed="rId4"/>
                <a:stretch>
                  <a:fillRect l="-1291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random optimization using 5 bounds and 100 points&#10;&#10;Description automatically generated">
            <a:extLst>
              <a:ext uri="{FF2B5EF4-FFF2-40B4-BE49-F238E27FC236}">
                <a16:creationId xmlns:a16="http://schemas.microsoft.com/office/drawing/2014/main" id="{A4D1E4D7-6497-6F3D-42DC-CEEE402D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14" y="155674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67A408-12CD-A658-B5AA-AF8E6624BD46}"/>
              </a:ext>
            </a:extLst>
          </p:cNvPr>
          <p:cNvSpPr/>
          <p:nvPr/>
        </p:nvSpPr>
        <p:spPr>
          <a:xfrm>
            <a:off x="0" y="6254398"/>
            <a:ext cx="12192000" cy="603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748E1-4AC7-664D-B74C-0054C090B0D8}"/>
              </a:ext>
            </a:extLst>
          </p:cNvPr>
          <p:cNvSpPr txBox="1"/>
          <p:nvPr/>
        </p:nvSpPr>
        <p:spPr>
          <a:xfrm>
            <a:off x="2092960" y="6407150"/>
            <a:ext cx="558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 of Mathematics and Computer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Data Treatment - Binarization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838199" y="1699910"/>
            <a:ext cx="5847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Sometimes we will encounter categorical features, which contain non-numeric data or where each value represents a different quality of the sample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Example: Blood type, Race or Sex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noProof="0" dirty="0">
                <a:latin typeface="Amasis MT Pro" panose="02040504050005020304" pitchFamily="18" charset="0"/>
              </a:rPr>
              <a:t>We binarize via one-hot scheme: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6E7C2839-D016-BAA8-4DD0-4B289721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4283"/>
            <a:ext cx="2216354" cy="603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41E70A7-E9EB-ADAD-98E8-123B506AC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051443"/>
                  </p:ext>
                </p:extLst>
              </p:nvPr>
            </p:nvGraphicFramePr>
            <p:xfrm>
              <a:off x="960683" y="3985246"/>
              <a:ext cx="2674056" cy="20151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3625">
                      <a:extLst>
                        <a:ext uri="{9D8B030D-6E8A-4147-A177-3AD203B41FA5}">
                          <a16:colId xmlns:a16="http://schemas.microsoft.com/office/drawing/2014/main" val="1947202131"/>
                        </a:ext>
                      </a:extLst>
                    </a:gridCol>
                    <a:gridCol w="393491">
                      <a:extLst>
                        <a:ext uri="{9D8B030D-6E8A-4147-A177-3AD203B41FA5}">
                          <a16:colId xmlns:a16="http://schemas.microsoft.com/office/drawing/2014/main" val="1943402550"/>
                        </a:ext>
                      </a:extLst>
                    </a:gridCol>
                    <a:gridCol w="1447336">
                      <a:extLst>
                        <a:ext uri="{9D8B030D-6E8A-4147-A177-3AD203B41FA5}">
                          <a16:colId xmlns:a16="http://schemas.microsoft.com/office/drawing/2014/main" val="563247837"/>
                        </a:ext>
                      </a:extLst>
                    </a:gridCol>
                    <a:gridCol w="459604">
                      <a:extLst>
                        <a:ext uri="{9D8B030D-6E8A-4147-A177-3AD203B41FA5}">
                          <a16:colId xmlns:a16="http://schemas.microsoft.com/office/drawing/2014/main" val="2455489118"/>
                        </a:ext>
                      </a:extLst>
                    </a:gridCol>
                  </a:tblGrid>
                  <a:tr h="4136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253656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1 (A)</a:t>
                          </a: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7395832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2 (B)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9408304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3 (AB)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7954079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4 (O)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0069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41E70A7-E9EB-ADAD-98E8-123B506AC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051443"/>
                  </p:ext>
                </p:extLst>
              </p:nvPr>
            </p:nvGraphicFramePr>
            <p:xfrm>
              <a:off x="960683" y="3985246"/>
              <a:ext cx="2674056" cy="20151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3625">
                      <a:extLst>
                        <a:ext uri="{9D8B030D-6E8A-4147-A177-3AD203B41FA5}">
                          <a16:colId xmlns:a16="http://schemas.microsoft.com/office/drawing/2014/main" val="1947202131"/>
                        </a:ext>
                      </a:extLst>
                    </a:gridCol>
                    <a:gridCol w="393491">
                      <a:extLst>
                        <a:ext uri="{9D8B030D-6E8A-4147-A177-3AD203B41FA5}">
                          <a16:colId xmlns:a16="http://schemas.microsoft.com/office/drawing/2014/main" val="1943402550"/>
                        </a:ext>
                      </a:extLst>
                    </a:gridCol>
                    <a:gridCol w="1447336">
                      <a:extLst>
                        <a:ext uri="{9D8B030D-6E8A-4147-A177-3AD203B41FA5}">
                          <a16:colId xmlns:a16="http://schemas.microsoft.com/office/drawing/2014/main" val="563247837"/>
                        </a:ext>
                      </a:extLst>
                    </a:gridCol>
                    <a:gridCol w="459604">
                      <a:extLst>
                        <a:ext uri="{9D8B030D-6E8A-4147-A177-3AD203B41FA5}">
                          <a16:colId xmlns:a16="http://schemas.microsoft.com/office/drawing/2014/main" val="2455489118"/>
                        </a:ext>
                      </a:extLst>
                    </a:gridCol>
                  </a:tblGrid>
                  <a:tr h="4136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39" t="-1471" r="-627869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253656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39" t="-104545" r="-627869" b="-318182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1 (A)</a:t>
                          </a: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7395832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39" t="-204545" r="-627869" b="-2181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2 (B)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9408304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39" t="-304545" r="-627869" b="-1181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3 (AB)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7954079"/>
                      </a:ext>
                    </a:extLst>
                  </a:tr>
                  <a:tr h="400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39" t="-404545" r="-627869" b="-181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    4 (O)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00696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4C3B24-6F6E-9D33-BF3D-143385B6AD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399682"/>
                  </p:ext>
                </p:extLst>
              </p:nvPr>
            </p:nvGraphicFramePr>
            <p:xfrm>
              <a:off x="4749308" y="3834007"/>
              <a:ext cx="6361789" cy="215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4977">
                      <a:extLst>
                        <a:ext uri="{9D8B030D-6E8A-4147-A177-3AD203B41FA5}">
                          <a16:colId xmlns:a16="http://schemas.microsoft.com/office/drawing/2014/main" val="1947202131"/>
                        </a:ext>
                      </a:extLst>
                    </a:gridCol>
                    <a:gridCol w="493634">
                      <a:extLst>
                        <a:ext uri="{9D8B030D-6E8A-4147-A177-3AD203B41FA5}">
                          <a16:colId xmlns:a16="http://schemas.microsoft.com/office/drawing/2014/main" val="1943402550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563247837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205080989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1910194389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2760282362"/>
                        </a:ext>
                      </a:extLst>
                    </a:gridCol>
                    <a:gridCol w="493634">
                      <a:extLst>
                        <a:ext uri="{9D8B030D-6E8A-4147-A177-3AD203B41FA5}">
                          <a16:colId xmlns:a16="http://schemas.microsoft.com/office/drawing/2014/main" val="2455489118"/>
                        </a:ext>
                      </a:extLst>
                    </a:gridCol>
                  </a:tblGrid>
                  <a:tr h="3588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253656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7395832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9408304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7954079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0069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4C3B24-6F6E-9D33-BF3D-143385B6AD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399682"/>
                  </p:ext>
                </p:extLst>
              </p:nvPr>
            </p:nvGraphicFramePr>
            <p:xfrm>
              <a:off x="4749308" y="3834007"/>
              <a:ext cx="6361789" cy="215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4977">
                      <a:extLst>
                        <a:ext uri="{9D8B030D-6E8A-4147-A177-3AD203B41FA5}">
                          <a16:colId xmlns:a16="http://schemas.microsoft.com/office/drawing/2014/main" val="1947202131"/>
                        </a:ext>
                      </a:extLst>
                    </a:gridCol>
                    <a:gridCol w="493634">
                      <a:extLst>
                        <a:ext uri="{9D8B030D-6E8A-4147-A177-3AD203B41FA5}">
                          <a16:colId xmlns:a16="http://schemas.microsoft.com/office/drawing/2014/main" val="1943402550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563247837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205080989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1910194389"/>
                        </a:ext>
                      </a:extLst>
                    </a:gridCol>
                    <a:gridCol w="1239886">
                      <a:extLst>
                        <a:ext uri="{9D8B030D-6E8A-4147-A177-3AD203B41FA5}">
                          <a16:colId xmlns:a16="http://schemas.microsoft.com/office/drawing/2014/main" val="2760282362"/>
                        </a:ext>
                      </a:extLst>
                    </a:gridCol>
                    <a:gridCol w="493634">
                      <a:extLst>
                        <a:ext uri="{9D8B030D-6E8A-4147-A177-3AD203B41FA5}">
                          <a16:colId xmlns:a16="http://schemas.microsoft.com/office/drawing/2014/main" val="245548911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1" t="-4762" r="-1441176" b="-2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Blood Type is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253656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1" t="-174603" r="-1441176" b="-320635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7395832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1" t="-279032" r="-1441176" b="-22580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9408304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1" t="-373016" r="-1441176" b="-1222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7954079"/>
                      </a:ext>
                    </a:extLst>
                  </a:tr>
                  <a:tr h="379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1" t="-480645" r="-1441176" b="-2419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006963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CBB890-89F7-D6A1-877D-3743DFE92932}"/>
              </a:ext>
            </a:extLst>
          </p:cNvPr>
          <p:cNvCxnSpPr/>
          <p:nvPr/>
        </p:nvCxnSpPr>
        <p:spPr>
          <a:xfrm>
            <a:off x="3874237" y="4894907"/>
            <a:ext cx="5702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493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67A408-12CD-A658-B5AA-AF8E6624BD46}"/>
              </a:ext>
            </a:extLst>
          </p:cNvPr>
          <p:cNvSpPr/>
          <p:nvPr/>
        </p:nvSpPr>
        <p:spPr>
          <a:xfrm>
            <a:off x="0" y="6254398"/>
            <a:ext cx="12192000" cy="603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748E1-4AC7-664D-B74C-0054C090B0D8}"/>
              </a:ext>
            </a:extLst>
          </p:cNvPr>
          <p:cNvSpPr txBox="1"/>
          <p:nvPr/>
        </p:nvSpPr>
        <p:spPr>
          <a:xfrm>
            <a:off x="2092960" y="6407150"/>
            <a:ext cx="558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 of Mathematics and Computer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71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Data Treatment – Scaling &amp; Rounding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6E7C2839-D016-BAA8-4DD0-4B289721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4283"/>
            <a:ext cx="2216354" cy="603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7A1F3-5B12-6637-9065-0EF7CD514F14}"/>
                  </a:ext>
                </a:extLst>
              </p:cNvPr>
              <p:cNvSpPr txBox="1"/>
              <p:nvPr/>
            </p:nvSpPr>
            <p:spPr>
              <a:xfrm>
                <a:off x="838199" y="2245831"/>
                <a:ext cx="828548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noProof="0" dirty="0">
                    <a:latin typeface="Amasis MT Pro" panose="02040504050005020304" pitchFamily="18" charset="0"/>
                  </a:rPr>
                  <a:t>Sometimes we will find that the model struggles to find a solution or said solution is wrong</a:t>
                </a:r>
              </a:p>
              <a:p>
                <a:pPr marL="0" indent="0">
                  <a:buNone/>
                </a:pPr>
                <a:endParaRPr lang="en-US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n-US" noProof="0" dirty="0">
                    <a:latin typeface="Amasis MT Pro" panose="02040504050005020304" pitchFamily="18" charset="0"/>
                  </a:rPr>
                  <a:t>This is likely a numerical issue, a result of using numbers too large for the computer’s tolerance. </a:t>
                </a:r>
              </a:p>
              <a:p>
                <a:pPr marL="0" indent="0">
                  <a:buNone/>
                </a:pPr>
                <a:endParaRPr lang="en-US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masis MT Pro" panose="02040504050005020304" pitchFamily="18" charset="0"/>
                  </a:rPr>
                  <a:t>The solution is to scale and round all features such that their magnitudes become similar. </a:t>
                </a:r>
              </a:p>
              <a:p>
                <a:pPr marL="0" indent="0">
                  <a:buNone/>
                </a:pPr>
                <a:endParaRPr lang="en-US" dirty="0">
                  <a:latin typeface="Amasis MT Pro" panose="020405040500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masis MT Pro" panose="02040504050005020304" pitchFamily="18" charset="0"/>
                  </a:rPr>
                  <a:t>In our model we selected a number of significant figures to round our data, say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then scaled all features such that their magnitudes stay within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[0, 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masis MT Pro" panose="020405040500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noProof="0" dirty="0">
                    <a:latin typeface="Amasis MT Pro" panose="02040504050005020304" pitchFamily="18" charset="0"/>
                  </a:rPr>
                  <a:t>  and </a:t>
                </a:r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7A1F3-5B12-6637-9065-0EF7CD514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45831"/>
                <a:ext cx="8285481" cy="3416320"/>
              </a:xfrm>
              <a:prstGeom prst="rect">
                <a:avLst/>
              </a:prstGeom>
              <a:blipFill>
                <a:blip r:embed="rId4"/>
                <a:stretch>
                  <a:fillRect l="-588" t="-891" b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6138532-BB93-C01E-97DD-95037A4A2F98}"/>
              </a:ext>
            </a:extLst>
          </p:cNvPr>
          <p:cNvGrpSpPr/>
          <p:nvPr/>
        </p:nvGrpSpPr>
        <p:grpSpPr>
          <a:xfrm>
            <a:off x="8391646" y="2954135"/>
            <a:ext cx="2870523" cy="646331"/>
            <a:chOff x="8391646" y="2954135"/>
            <a:chExt cx="287052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667572-041A-D32C-5D1D-30EC100FE2B9}"/>
                    </a:ext>
                  </a:extLst>
                </p:cNvPr>
                <p:cNvSpPr txBox="1"/>
                <p:nvPr/>
              </p:nvSpPr>
              <p:spPr>
                <a:xfrm>
                  <a:off x="9493107" y="2954135"/>
                  <a:ext cx="176906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dirty="0">
                      <a:latin typeface="Amasis MT Pro" panose="020405040500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dirty="0">
                      <a:latin typeface="Amasis MT Pro" panose="02040504050005020304" pitchFamily="18" charset="0"/>
                    </a:rPr>
                    <a:t> are the usual suspects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667572-041A-D32C-5D1D-30EC100FE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107" y="2954135"/>
                  <a:ext cx="1769062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759" t="-5660" r="-34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779B6D-7A37-2E7E-D059-C1939A1DD45F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8391646" y="3277301"/>
              <a:ext cx="11014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6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F2A0FD-4AF1-F193-D85F-7EE6FEA6656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96D34C-5593-E054-EC7C-C3859C12936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642B43-EF40-3C0A-FE0C-8FDEE5C40F91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8C6E56DB-DC44-E04A-68FC-BAB7272C7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724628"/>
            <a:ext cx="8293100" cy="635658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The interpretable model (and fairness constraints) are inspired on the work by Lawless et al. 2023.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Solutions in literature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D5EA95-5ECA-5512-A354-1D55077EA186}"/>
              </a:ext>
            </a:extLst>
          </p:cNvPr>
          <p:cNvGrpSpPr/>
          <p:nvPr/>
        </p:nvGrpSpPr>
        <p:grpSpPr>
          <a:xfrm rot="764910">
            <a:off x="6850733" y="2945617"/>
            <a:ext cx="6210366" cy="4960440"/>
            <a:chOff x="7826589" y="3650420"/>
            <a:chExt cx="5743069" cy="44485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430122-8FC4-50CB-684F-138072DE559E}"/>
                </a:ext>
              </a:extLst>
            </p:cNvPr>
            <p:cNvSpPr/>
            <p:nvPr/>
          </p:nvSpPr>
          <p:spPr>
            <a:xfrm rot="19778910">
              <a:off x="7826589" y="3998374"/>
              <a:ext cx="5743069" cy="410057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4159F6-BE58-8185-3748-E373705A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69101">
              <a:off x="7886579" y="3650420"/>
              <a:ext cx="5591867" cy="4210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344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F2A0FD-4AF1-F193-D85F-7EE6FEA6656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96D34C-5593-E054-EC7C-C3859C12936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642B43-EF40-3C0A-FE0C-8FDEE5C40F91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8C6E56DB-DC44-E04A-68FC-BAB7272C7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724628"/>
            <a:ext cx="8293100" cy="635658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The interpretable model (and fairness constraints) are inspired on the work by Lawless et al. 2023.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Solutions in literature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D5EA95-5ECA-5512-A354-1D55077EA186}"/>
              </a:ext>
            </a:extLst>
          </p:cNvPr>
          <p:cNvGrpSpPr/>
          <p:nvPr/>
        </p:nvGrpSpPr>
        <p:grpSpPr>
          <a:xfrm rot="764910">
            <a:off x="6850733" y="2945617"/>
            <a:ext cx="6210366" cy="4960440"/>
            <a:chOff x="7826589" y="3650420"/>
            <a:chExt cx="5743069" cy="4448524"/>
          </a:xfrm>
          <a:solidFill>
            <a:schemeClr val="tx1">
              <a:alpha val="38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430122-8FC4-50CB-684F-138072DE559E}"/>
                </a:ext>
              </a:extLst>
            </p:cNvPr>
            <p:cNvSpPr/>
            <p:nvPr/>
          </p:nvSpPr>
          <p:spPr>
            <a:xfrm rot="19778910">
              <a:off x="7826589" y="3998374"/>
              <a:ext cx="5743069" cy="41005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4159F6-BE58-8185-3748-E373705A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 rot="19769101">
              <a:off x="7886579" y="3650420"/>
              <a:ext cx="5591867" cy="421047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949438-5573-3594-E97E-089DEF3590F4}"/>
              </a:ext>
            </a:extLst>
          </p:cNvPr>
          <p:cNvSpPr txBox="1"/>
          <p:nvPr/>
        </p:nvSpPr>
        <p:spPr>
          <a:xfrm>
            <a:off x="2181860" y="2722543"/>
            <a:ext cx="5181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However, there are key differences: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They binarize every feature.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Their model grows exponentially with the number of features (in constraints and variables)</a:t>
            </a:r>
          </a:p>
          <a:p>
            <a:r>
              <a:rPr lang="en-US" dirty="0">
                <a:latin typeface="Amasis MT Pro" panose="02040504050005020304" pitchFamily="18" charset="0"/>
              </a:rPr>
              <a:t>They use column generation and heuristics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Instead of 0-1 loss, they minimize hamming loss</a:t>
            </a:r>
          </a:p>
          <a:p>
            <a:r>
              <a:rPr lang="en-US" dirty="0">
                <a:latin typeface="Amasis MT Pro" panose="02040504050005020304" pitchFamily="18" charset="0"/>
              </a:rPr>
              <a:t>(points can be miss-classified many times)</a:t>
            </a:r>
          </a:p>
          <a:p>
            <a:r>
              <a:rPr lang="en-US" dirty="0">
                <a:latin typeface="Amasis MT Pro" panose="02040504050005020304" pitchFamily="18" charset="0"/>
              </a:rPr>
              <a:t>And use heuristics for larger datasets</a:t>
            </a:r>
          </a:p>
        </p:txBody>
      </p:sp>
    </p:spTree>
    <p:extLst>
      <p:ext uri="{BB962C8B-B14F-4D97-AF65-F5344CB8AC3E}">
        <p14:creationId xmlns:p14="http://schemas.microsoft.com/office/powerpoint/2010/main" val="34384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398B-A94A-7071-5CBA-94309FDC70EF}"/>
                  </a:ext>
                </a:extLst>
              </p:cNvPr>
              <p:cNvSpPr txBox="1"/>
              <p:nvPr/>
            </p:nvSpPr>
            <p:spPr>
              <a:xfrm>
                <a:off x="838199" y="1901142"/>
                <a:ext cx="1034294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The model generates: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variables 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constraints.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Thus, our model grows linearly with respect to the number of features, at the cost of growing with order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with respect to the complexity. 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398B-A94A-7071-5CBA-94309FDC7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01142"/>
                <a:ext cx="10342945" cy="2031325"/>
              </a:xfrm>
              <a:prstGeom prst="rect">
                <a:avLst/>
              </a:prstGeom>
              <a:blipFill>
                <a:blip r:embed="rId4"/>
                <a:stretch>
                  <a:fillRect l="-471" t="-1802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2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0F009-B5AE-E8E7-5D30-349ABC458891}"/>
                  </a:ext>
                </a:extLst>
              </p:cNvPr>
              <p:cNvSpPr txBox="1"/>
              <p:nvPr/>
            </p:nvSpPr>
            <p:spPr>
              <a:xfrm>
                <a:off x="838199" y="824817"/>
                <a:ext cx="10522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masis MT Pro" panose="02040504050005020304" pitchFamily="18" charset="0"/>
                  </a:rPr>
                  <a:t>Base Model Performance – Heart Disease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0F009-B5AE-E8E7-5D30-349ABC45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824817"/>
                <a:ext cx="10522703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5CCE025-3CDF-E78D-278D-15996B5FA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726147"/>
            <a:ext cx="4652680" cy="3460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2E928-0FF0-9C6E-66B8-7F50DD5A9552}"/>
              </a:ext>
            </a:extLst>
          </p:cNvPr>
          <p:cNvSpPr txBox="1"/>
          <p:nvPr/>
        </p:nvSpPr>
        <p:spPr>
          <a:xfrm>
            <a:off x="1215342" y="1406150"/>
            <a:ext cx="427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column generation model (CG) and other methods, with a time limit of 5 minutes. Graphed against complexity.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/>
              <p:nvPr/>
            </p:nvSpPr>
            <p:spPr>
              <a:xfrm>
                <a:off x="6552235" y="1439234"/>
                <a:ext cx="4275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Performance of our model,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, graphed against running time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35" y="1439234"/>
                <a:ext cx="4275537" cy="646331"/>
              </a:xfrm>
              <a:prstGeom prst="rect">
                <a:avLst/>
              </a:prstGeom>
              <a:blipFill>
                <a:blip r:embed="rId6"/>
                <a:stretch>
                  <a:fillRect l="-128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88F5BD08-6EB0-B509-A65C-781F570E1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70" y="2434651"/>
            <a:ext cx="4398444" cy="3298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985C77-25B1-200A-86D1-F3249B5585D6}"/>
              </a:ext>
            </a:extLst>
          </p:cNvPr>
          <p:cNvSpPr txBox="1"/>
          <p:nvPr/>
        </p:nvSpPr>
        <p:spPr>
          <a:xfrm>
            <a:off x="10647614" y="2747717"/>
            <a:ext cx="90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79.92%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523E-2436-8644-0226-CBEADB85C8C0}"/>
              </a:ext>
            </a:extLst>
          </p:cNvPr>
          <p:cNvSpPr txBox="1"/>
          <p:nvPr/>
        </p:nvSpPr>
        <p:spPr>
          <a:xfrm>
            <a:off x="3742646" y="5829855"/>
            <a:ext cx="11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(299x137)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4CC00-6564-8F3B-241E-53CF452AA6C6}"/>
              </a:ext>
            </a:extLst>
          </p:cNvPr>
          <p:cNvSpPr txBox="1"/>
          <p:nvPr/>
        </p:nvSpPr>
        <p:spPr>
          <a:xfrm>
            <a:off x="7861098" y="5829855"/>
            <a:ext cx="11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(296x22)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92C44D-5056-207A-26F4-90FE1356407A}"/>
              </a:ext>
            </a:extLst>
          </p:cNvPr>
          <p:cNvGrpSpPr/>
          <p:nvPr/>
        </p:nvGrpSpPr>
        <p:grpSpPr>
          <a:xfrm>
            <a:off x="1591467" y="2781828"/>
            <a:ext cx="3899412" cy="2499299"/>
            <a:chOff x="1591467" y="2781828"/>
            <a:chExt cx="3899412" cy="249929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3D2406-9284-3D8F-54ED-D491B3C8FB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467" y="3471660"/>
              <a:ext cx="3899412" cy="2319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886DDA-CD7A-67D3-D3D9-99335BB2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658" y="2781828"/>
              <a:ext cx="0" cy="24992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4FE5AA-5DED-FE8F-D00E-BC3FC7B2E074}"/>
                </a:ext>
              </a:extLst>
            </p:cNvPr>
            <p:cNvSpPr/>
            <p:nvPr/>
          </p:nvSpPr>
          <p:spPr>
            <a:xfrm>
              <a:off x="1944227" y="3471660"/>
              <a:ext cx="63200" cy="6505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E6931C-5F33-248F-F6E5-75C9AF987BF8}"/>
              </a:ext>
            </a:extLst>
          </p:cNvPr>
          <p:cNvCxnSpPr>
            <a:cxnSpLocks/>
          </p:cNvCxnSpPr>
          <p:nvPr/>
        </p:nvCxnSpPr>
        <p:spPr>
          <a:xfrm>
            <a:off x="10045748" y="2836504"/>
            <a:ext cx="0" cy="25317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88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Heart Disease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CE025-3CDF-E78D-278D-15996B5F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726147"/>
            <a:ext cx="4652680" cy="3460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2E928-0FF0-9C6E-66B8-7F50DD5A9552}"/>
              </a:ext>
            </a:extLst>
          </p:cNvPr>
          <p:cNvSpPr txBox="1"/>
          <p:nvPr/>
        </p:nvSpPr>
        <p:spPr>
          <a:xfrm>
            <a:off x="1215342" y="1406150"/>
            <a:ext cx="427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column generation model (CG) and other methods, with a time limit of 5 minutes. Graphed against complexity.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/>
              <p:nvPr/>
            </p:nvSpPr>
            <p:spPr>
              <a:xfrm>
                <a:off x="6552235" y="1439234"/>
                <a:ext cx="4275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Performance of our model,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, graphed against running time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35" y="1439234"/>
                <a:ext cx="4275537" cy="646331"/>
              </a:xfrm>
              <a:prstGeom prst="rect">
                <a:avLst/>
              </a:prstGeom>
              <a:blipFill>
                <a:blip r:embed="rId5"/>
                <a:stretch>
                  <a:fillRect l="-128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985C77-25B1-200A-86D1-F3249B5585D6}"/>
              </a:ext>
            </a:extLst>
          </p:cNvPr>
          <p:cNvSpPr txBox="1"/>
          <p:nvPr/>
        </p:nvSpPr>
        <p:spPr>
          <a:xfrm>
            <a:off x="10552112" y="2685945"/>
            <a:ext cx="90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83.44%</a:t>
            </a:r>
          </a:p>
        </p:txBody>
      </p:sp>
      <p:pic>
        <p:nvPicPr>
          <p:cNvPr id="13" name="Picture 12" descr="A graph with blue arrows&#10;&#10;Description automatically generated">
            <a:extLst>
              <a:ext uri="{FF2B5EF4-FFF2-40B4-BE49-F238E27FC236}">
                <a16:creationId xmlns:a16="http://schemas.microsoft.com/office/drawing/2014/main" id="{8DEBB6EB-8FAE-C956-0566-9FD7385A2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19109"/>
            <a:ext cx="4456112" cy="3342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41F8B-7011-3D5C-2BA8-25CDB945D7B9}"/>
              </a:ext>
            </a:extLst>
          </p:cNvPr>
          <p:cNvSpPr txBox="1"/>
          <p:nvPr/>
        </p:nvSpPr>
        <p:spPr>
          <a:xfrm>
            <a:off x="3742646" y="5829855"/>
            <a:ext cx="11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(299x137)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97358-E193-F4F0-F3FD-FAAF946807D6}"/>
              </a:ext>
            </a:extLst>
          </p:cNvPr>
          <p:cNvSpPr txBox="1"/>
          <p:nvPr/>
        </p:nvSpPr>
        <p:spPr>
          <a:xfrm>
            <a:off x="7861098" y="5829855"/>
            <a:ext cx="11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(296x22)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C4C8F7-FF12-B10B-08DE-6DB9AC0E2F2F}"/>
              </a:ext>
            </a:extLst>
          </p:cNvPr>
          <p:cNvCxnSpPr>
            <a:cxnSpLocks/>
          </p:cNvCxnSpPr>
          <p:nvPr/>
        </p:nvCxnSpPr>
        <p:spPr>
          <a:xfrm>
            <a:off x="7302548" y="2836506"/>
            <a:ext cx="0" cy="25410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1834B04-9B53-2B1F-2F51-BC5F879EF553}"/>
              </a:ext>
            </a:extLst>
          </p:cNvPr>
          <p:cNvSpPr/>
          <p:nvPr/>
        </p:nvSpPr>
        <p:spPr>
          <a:xfrm>
            <a:off x="1944227" y="3471660"/>
            <a:ext cx="63200" cy="6505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0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FC7BA159-310A-DCA5-4C3E-B24F427421EB}"/>
              </a:ext>
            </a:extLst>
          </p:cNvPr>
          <p:cNvGrpSpPr/>
          <p:nvPr/>
        </p:nvGrpSpPr>
        <p:grpSpPr>
          <a:xfrm>
            <a:off x="-1059447" y="259401"/>
            <a:ext cx="5021847" cy="6339198"/>
            <a:chOff x="-795287" y="625211"/>
            <a:chExt cx="5021847" cy="63391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3D1A3D-2B80-0872-8847-A0832B82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685" y="1899830"/>
              <a:ext cx="614742" cy="6373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1A5F8-8D43-DFFB-D2DC-8CAE5D12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1427" y="1899829"/>
              <a:ext cx="614742" cy="63730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ABD900-2BFA-78D1-D523-DC0BD0EA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685" y="2537138"/>
              <a:ext cx="614742" cy="6373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D3756A-5871-DB72-A24E-D7D541F6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  <a14:imgEffect>
                        <a14:saturation sat="17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1427" y="2537137"/>
              <a:ext cx="614742" cy="637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B8FE52-B45D-2D32-125A-ACB3758BD5E6}"/>
                </a:ext>
              </a:extLst>
            </p:cNvPr>
            <p:cNvGrpSpPr/>
            <p:nvPr/>
          </p:nvGrpSpPr>
          <p:grpSpPr>
            <a:xfrm>
              <a:off x="386685" y="3174445"/>
              <a:ext cx="1229484" cy="1274617"/>
              <a:chOff x="5150498" y="2021838"/>
              <a:chExt cx="1140496" cy="120671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0C81137-1089-995B-200E-4D9E46500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34E2A94-3A4F-B054-B8EF-F87C58338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ED42501-EDD7-FA8A-42E3-1D2635FDB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3F61611-1266-4EAA-32E3-384CCD6E6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7DABA4-6261-7AF5-50AA-43CC2BF48622}"/>
                </a:ext>
              </a:extLst>
            </p:cNvPr>
            <p:cNvGrpSpPr/>
            <p:nvPr/>
          </p:nvGrpSpPr>
          <p:grpSpPr>
            <a:xfrm>
              <a:off x="386685" y="4426062"/>
              <a:ext cx="1229484" cy="1274617"/>
              <a:chOff x="5150498" y="2021838"/>
              <a:chExt cx="1140496" cy="120671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441611-53ED-51AA-D908-EBAFE444D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90317FC-F30B-8C7B-1936-ED423EC49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912E9F4-7771-5ECF-A9DF-7D6F5B3DD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7A1B2B0-B7F8-B7C0-9403-5880F3851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4C615-13FB-92E6-AD0A-14967385984F}"/>
                </a:ext>
              </a:extLst>
            </p:cNvPr>
            <p:cNvGrpSpPr/>
            <p:nvPr/>
          </p:nvGrpSpPr>
          <p:grpSpPr>
            <a:xfrm>
              <a:off x="1618948" y="1899829"/>
              <a:ext cx="1229484" cy="1274617"/>
              <a:chOff x="5150498" y="2021838"/>
              <a:chExt cx="1140496" cy="120671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432CDBB-28CF-F938-E7F1-A34537EA2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A5A6AE7-767F-2BCD-ED80-8215C8B5E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261A171-762D-9F4A-A5BD-15BE38F7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B21BCF0-E8D4-20D8-1DEB-21475483B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8442EF-798D-9DF2-AC9F-2565298D70D4}"/>
                </a:ext>
              </a:extLst>
            </p:cNvPr>
            <p:cNvGrpSpPr/>
            <p:nvPr/>
          </p:nvGrpSpPr>
          <p:grpSpPr>
            <a:xfrm>
              <a:off x="1616169" y="3174444"/>
              <a:ext cx="1229484" cy="1274617"/>
              <a:chOff x="5150498" y="2021838"/>
              <a:chExt cx="1140496" cy="120671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9D8EEA0-4DCB-5439-05C8-A4A22F3A5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D8D6EBD-47FF-2076-8E32-8DD838E4A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0418EEF-964E-ED67-D381-B016F89C5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4FD953C-7278-273D-C7D9-6B1AF1725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D03553-CA3C-2A05-9ACB-1E8A2B4A2B8C}"/>
                </a:ext>
              </a:extLst>
            </p:cNvPr>
            <p:cNvGrpSpPr/>
            <p:nvPr/>
          </p:nvGrpSpPr>
          <p:grpSpPr>
            <a:xfrm>
              <a:off x="1616169" y="625211"/>
              <a:ext cx="1229484" cy="1274617"/>
              <a:chOff x="5150498" y="2021838"/>
              <a:chExt cx="1140496" cy="120671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17CB902-19AB-17AA-9458-F493001F5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0DE9A2A-3D03-781A-BB54-78DE24BCE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BB5E9CB-3681-DBDE-4478-D072F560B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A092CF-ECEE-31A0-AB50-2BCB29BAB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65C894-B39E-373A-6119-FE23BFD501F8}"/>
                </a:ext>
              </a:extLst>
            </p:cNvPr>
            <p:cNvGrpSpPr/>
            <p:nvPr/>
          </p:nvGrpSpPr>
          <p:grpSpPr>
            <a:xfrm>
              <a:off x="390854" y="629641"/>
              <a:ext cx="1229484" cy="1274617"/>
              <a:chOff x="5150498" y="2021838"/>
              <a:chExt cx="1140496" cy="120671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714DE4D-494C-D57D-C592-9FD6A98FD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C93E7D4-1295-18E9-AFBF-5A8BFC291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FD388BE-15AD-5EF4-FFDB-5F6F59E66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46A195A-D631-207F-C5E0-98FFE5651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CE74AC-E47D-99B8-B3C8-164FD689F5EF}"/>
                </a:ext>
              </a:extLst>
            </p:cNvPr>
            <p:cNvGrpSpPr/>
            <p:nvPr/>
          </p:nvGrpSpPr>
          <p:grpSpPr>
            <a:xfrm>
              <a:off x="386685" y="5676892"/>
              <a:ext cx="1229484" cy="1274617"/>
              <a:chOff x="5150498" y="2021838"/>
              <a:chExt cx="1140496" cy="120671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714512F-D373-3F6D-E4D5-7AE93BE0E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0F9DA6D9-64B2-1B1F-69FD-A47788E15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C99C30F-168F-A184-B9DE-91ED5D23B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1494622-24F3-D2A9-F1EE-E6F2FB6DB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3825C1-3477-E912-08F0-B95E2B3638BC}"/>
                </a:ext>
              </a:extLst>
            </p:cNvPr>
            <p:cNvGrpSpPr/>
            <p:nvPr/>
          </p:nvGrpSpPr>
          <p:grpSpPr>
            <a:xfrm>
              <a:off x="1616169" y="4438965"/>
              <a:ext cx="1229484" cy="1274617"/>
              <a:chOff x="5150498" y="2021838"/>
              <a:chExt cx="1140496" cy="120671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DB7C91A-E35F-42A5-2EF2-F5B63DD9D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9B3F12E-2C5C-989C-FB4E-8F147569A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C9A4A8C-7A2E-D84B-5A01-FA76AC341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43A4A10-A247-1697-119A-3C3A73B2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1D4A09E-50B5-D64B-9A12-244B01623091}"/>
                </a:ext>
              </a:extLst>
            </p:cNvPr>
            <p:cNvGrpSpPr/>
            <p:nvPr/>
          </p:nvGrpSpPr>
          <p:grpSpPr>
            <a:xfrm>
              <a:off x="1616169" y="5689792"/>
              <a:ext cx="1229484" cy="1274617"/>
              <a:chOff x="5150498" y="2021838"/>
              <a:chExt cx="1140496" cy="1206718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F385C3A-2121-C5EE-9627-BE36F8410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925BF2C5-56E3-7E6D-0116-EAD5DE65B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093E66DE-E7DA-1E89-3221-FFCC05FE6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9752787-AB96-22BD-39B6-B07E162AD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085F2E8-E4CF-909F-75BC-82302CEB90CA}"/>
                </a:ext>
              </a:extLst>
            </p:cNvPr>
            <p:cNvGrpSpPr/>
            <p:nvPr/>
          </p:nvGrpSpPr>
          <p:grpSpPr>
            <a:xfrm>
              <a:off x="2841484" y="629639"/>
              <a:ext cx="1229484" cy="1274617"/>
              <a:chOff x="5150498" y="2021838"/>
              <a:chExt cx="1140496" cy="1206718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E5660A9-5974-1673-6E5D-C7F691C19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14E8848-9E1B-CF23-E30A-EBDD11D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203211-3D22-72DF-51C4-D90FE5D0A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A3A3606-2519-8B03-0CB1-93B318226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05DFD81-3AA0-B6E4-C887-179E62D8E33F}"/>
                </a:ext>
              </a:extLst>
            </p:cNvPr>
            <p:cNvGrpSpPr/>
            <p:nvPr/>
          </p:nvGrpSpPr>
          <p:grpSpPr>
            <a:xfrm>
              <a:off x="2845653" y="1889730"/>
              <a:ext cx="1229484" cy="1274617"/>
              <a:chOff x="5150498" y="2021838"/>
              <a:chExt cx="1140496" cy="1206718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AD24E41C-3D8C-5A56-7025-B59D93A5E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F42A94A4-D921-8AFE-039F-5185F9A4E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218BC5C-1F0A-810E-29DE-7631412BB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E1987FF-A791-0998-F0C5-85EAB5F20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B0C4B28-0CFC-92D7-97BA-C688B8A5BAF8}"/>
                </a:ext>
              </a:extLst>
            </p:cNvPr>
            <p:cNvGrpSpPr/>
            <p:nvPr/>
          </p:nvGrpSpPr>
          <p:grpSpPr>
            <a:xfrm>
              <a:off x="2848432" y="3214954"/>
              <a:ext cx="1229484" cy="1274617"/>
              <a:chOff x="5150498" y="2021838"/>
              <a:chExt cx="1140496" cy="1206718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ECF4991-0E9F-2C75-E72C-005210DDE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9B710791-B708-A786-E74E-450F8001A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5051C6C-F67C-6500-7E9C-1E5BF36BB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0D6C22C-06F9-53B8-8714-89E89F6F0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AB65DD4-C650-DC78-8BA7-316A752957B1}"/>
                </a:ext>
              </a:extLst>
            </p:cNvPr>
            <p:cNvGrpSpPr/>
            <p:nvPr/>
          </p:nvGrpSpPr>
          <p:grpSpPr>
            <a:xfrm>
              <a:off x="2848432" y="4428871"/>
              <a:ext cx="1229484" cy="1274617"/>
              <a:chOff x="5150498" y="2021838"/>
              <a:chExt cx="1140496" cy="1206718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EF1E28BA-B128-F256-081C-1647F871C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DE83CE3-E65B-FE5F-14A0-AAE60844A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BCC9B33-A3D3-972F-00DE-E5FF4FACC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44DAF6F1-DCB8-70AC-6753-CD561DCCA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ECFC52-CADD-E8A0-D75A-27B605ECF89F}"/>
                </a:ext>
              </a:extLst>
            </p:cNvPr>
            <p:cNvGrpSpPr/>
            <p:nvPr/>
          </p:nvGrpSpPr>
          <p:grpSpPr>
            <a:xfrm>
              <a:off x="2864836" y="5680201"/>
              <a:ext cx="1229484" cy="1274617"/>
              <a:chOff x="5150498" y="2021838"/>
              <a:chExt cx="1140496" cy="120671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C88E6CC-06D2-2680-3236-46EB2BD7F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FADD2F5-49C3-5453-877C-AC831C706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8FF3F6AD-310B-48D6-4558-941B540FE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471AF8C-10EC-188F-8355-41BF34C16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349D36-4D9C-C5B4-4C90-4414DA79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629" b="99239" l="9816" r="93661">
                          <a14:foregroundMark x1="88753" y1="61168" x2="93865" y2="76904"/>
                          <a14:foregroundMark x1="52761" y1="87563" x2="76892" y2="93401"/>
                          <a14:foregroundMark x1="79346" y1="96447" x2="87730" y2="96447"/>
                          <a14:foregroundMark x1="58078" y1="95178" x2="70348" y2="97970"/>
                          <a14:foregroundMark x1="69939" y1="94416" x2="69939" y2="96701"/>
                          <a14:foregroundMark x1="71984" y1="98985" x2="78323" y2="99492"/>
                          <a14:foregroundMark x1="74642" y1="11929" x2="83027" y2="86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95287" y="1775832"/>
              <a:ext cx="5021847" cy="3964567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64A11D3-6A0E-81CF-022D-0D1839A3D60C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41BA423-1F01-7DAC-DB4A-4E305786BB98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DC77EA7-E47B-CDF0-AEFD-6B6997D7E754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4" name="Picture 103" descr="A red and black logo&#10;&#10;Description automatically generated">
              <a:extLst>
                <a:ext uri="{FF2B5EF4-FFF2-40B4-BE49-F238E27FC236}">
                  <a16:creationId xmlns:a16="http://schemas.microsoft.com/office/drawing/2014/main" id="{E9CC3A47-9818-1771-0C71-8D3A8D2C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F0DA24A-B27D-4681-0907-90EEB6536A43}"/>
              </a:ext>
            </a:extLst>
          </p:cNvPr>
          <p:cNvSpPr/>
          <p:nvPr/>
        </p:nvSpPr>
        <p:spPr>
          <a:xfrm rot="3913599">
            <a:off x="2828503" y="1110967"/>
            <a:ext cx="3897043" cy="1483411"/>
          </a:xfrm>
          <a:prstGeom prst="rect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AC0B-3415-58A0-3516-BCE8C3B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34BC3-90A3-5E71-DD62-65ECDA4AE4C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50498" y="1534017"/>
            <a:ext cx="6300066" cy="4663582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Important decisions are made everyday that can impact a person’s life: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Businesses</a:t>
            </a:r>
            <a:r>
              <a:rPr lang="en-US" dirty="0">
                <a:latin typeface="Amasis MT Pro" panose="02040504050005020304" pitchFamily="18" charset="0"/>
              </a:rPr>
              <a:t> want to know which of their applicants will turn out to be good employees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Banks</a:t>
            </a:r>
            <a:r>
              <a:rPr lang="en-US" dirty="0">
                <a:latin typeface="Amasis MT Pro" panose="02040504050005020304" pitchFamily="18" charset="0"/>
              </a:rPr>
              <a:t> want to know which borrowers will return a loan in time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Doctors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want to know which patients should be diagnosed with an Invisible Disease (ID)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127857-AC7E-789F-4106-D81D74F70C18}"/>
              </a:ext>
            </a:extLst>
          </p:cNvPr>
          <p:cNvSpPr txBox="1"/>
          <p:nvPr/>
        </p:nvSpPr>
        <p:spPr>
          <a:xfrm>
            <a:off x="5122975" y="753697"/>
            <a:ext cx="571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The Sample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115276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Heart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/>
              <p:nvPr/>
            </p:nvSpPr>
            <p:spPr>
              <a:xfrm>
                <a:off x="2092960" y="2870611"/>
                <a:ext cx="31513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𝑐h𝑜𝑙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≥241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𝑡h𝑎𝑙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≠3</m:t>
                          </m:r>
                        </m:e>
                      </m:d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≥0.1)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𝑡h𝑎𝑙𝑎𝑐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≤90)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≥2.5)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60" y="2870611"/>
                <a:ext cx="3151307" cy="2031325"/>
              </a:xfrm>
              <a:prstGeom prst="rect">
                <a:avLst/>
              </a:prstGeom>
              <a:blipFill>
                <a:blip r:embed="rId4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985C77-25B1-200A-86D1-F3249B5585D6}"/>
              </a:ext>
            </a:extLst>
          </p:cNvPr>
          <p:cNvSpPr txBox="1"/>
          <p:nvPr/>
        </p:nvSpPr>
        <p:spPr>
          <a:xfrm>
            <a:off x="3088387" y="2210466"/>
            <a:ext cx="116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85.81%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61804-9E97-7954-CEC0-DC30CF7E452E}"/>
              </a:ext>
            </a:extLst>
          </p:cNvPr>
          <p:cNvSpPr txBox="1"/>
          <p:nvPr/>
        </p:nvSpPr>
        <p:spPr>
          <a:xfrm>
            <a:off x="2216354" y="1524548"/>
            <a:ext cx="241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After 2 hours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D5D5-7D29-0927-80A1-BC117955AC0C}"/>
              </a:ext>
            </a:extLst>
          </p:cNvPr>
          <p:cNvSpPr txBox="1"/>
          <p:nvPr/>
        </p:nvSpPr>
        <p:spPr>
          <a:xfrm>
            <a:off x="6211746" y="3009110"/>
            <a:ext cx="5264902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chol</a:t>
            </a:r>
            <a:r>
              <a:rPr lang="en-US" dirty="0">
                <a:latin typeface="Amasis MT Pro" panose="02040504050005020304" pitchFamily="18" charset="0"/>
              </a:rPr>
              <a:t>: Cholesterol (mg/dl)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</a:t>
            </a:r>
            <a:r>
              <a:rPr lang="en-US" dirty="0">
                <a:latin typeface="Amasis MT Pro" panose="02040504050005020304" pitchFamily="18" charset="0"/>
              </a:rPr>
              <a:t>: Type of defect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cp</a:t>
            </a:r>
            <a:r>
              <a:rPr lang="en-US" dirty="0">
                <a:latin typeface="Amasis MT Pro" panose="02040504050005020304" pitchFamily="18" charset="0"/>
              </a:rPr>
              <a:t>: Chest pain type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ca</a:t>
            </a:r>
            <a:r>
              <a:rPr lang="en-US" dirty="0">
                <a:latin typeface="Amasis MT Pro" panose="02040504050005020304" pitchFamily="18" charset="0"/>
              </a:rPr>
              <a:t>: Number of major vessels colored in fluoroscopy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thalach</a:t>
            </a:r>
            <a:r>
              <a:rPr lang="en-US" dirty="0">
                <a:latin typeface="Amasis MT Pro" panose="02040504050005020304" pitchFamily="18" charset="0"/>
              </a:rPr>
              <a:t>: Max heart rate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oldpeak</a:t>
            </a:r>
            <a:r>
              <a:rPr lang="en-US" dirty="0">
                <a:latin typeface="Amasis MT Pro" panose="02040504050005020304" pitchFamily="18" charset="0"/>
              </a:rPr>
              <a:t>: ST depression induced by exercise</a:t>
            </a:r>
          </a:p>
        </p:txBody>
      </p:sp>
    </p:spTree>
    <p:extLst>
      <p:ext uri="{BB962C8B-B14F-4D97-AF65-F5344CB8AC3E}">
        <p14:creationId xmlns:p14="http://schemas.microsoft.com/office/powerpoint/2010/main" val="217632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4F19EE-A36C-9AE7-BBDA-BBEAEB3C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97456"/>
            <a:ext cx="4414052" cy="3480566"/>
          </a:xfrm>
          <a:prstGeom prst="rect">
            <a:avLst/>
          </a:prstGeom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DEB729B2-D777-3D62-2134-AFAB2FCB9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06" y="2263341"/>
            <a:ext cx="4484466" cy="3363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49F2C0-0873-5AAC-C308-F06D3C591C06}"/>
              </a:ext>
            </a:extLst>
          </p:cNvPr>
          <p:cNvSpPr txBox="1"/>
          <p:nvPr/>
        </p:nvSpPr>
        <p:spPr>
          <a:xfrm>
            <a:off x="8098970" y="5795438"/>
            <a:ext cx="112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(958x27)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BBACE-E328-3012-C018-01CD76074B73}"/>
              </a:ext>
            </a:extLst>
          </p:cNvPr>
          <p:cNvSpPr txBox="1"/>
          <p:nvPr/>
        </p:nvSpPr>
        <p:spPr>
          <a:xfrm>
            <a:off x="3757955" y="5795783"/>
            <a:ext cx="112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(958x55)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Tic-Tac-Toe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2E928-0FF0-9C6E-66B8-7F50DD5A9552}"/>
              </a:ext>
            </a:extLst>
          </p:cNvPr>
          <p:cNvSpPr txBox="1"/>
          <p:nvPr/>
        </p:nvSpPr>
        <p:spPr>
          <a:xfrm>
            <a:off x="1215342" y="1406150"/>
            <a:ext cx="427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column generation model (CG) and other methods, with a time limit of 5 minutes. Graphed against complexity.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/>
              <p:nvPr/>
            </p:nvSpPr>
            <p:spPr>
              <a:xfrm>
                <a:off x="6552235" y="1439234"/>
                <a:ext cx="4275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Performance of our model,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, graphed against running time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35" y="1439234"/>
                <a:ext cx="4275537" cy="646331"/>
              </a:xfrm>
              <a:prstGeom prst="rect">
                <a:avLst/>
              </a:prstGeom>
              <a:blipFill>
                <a:blip r:embed="rId6"/>
                <a:stretch>
                  <a:fillRect l="-128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AECF9B8-1733-E6A9-5310-6C3BD40E585C}"/>
              </a:ext>
            </a:extLst>
          </p:cNvPr>
          <p:cNvGrpSpPr/>
          <p:nvPr/>
        </p:nvGrpSpPr>
        <p:grpSpPr>
          <a:xfrm>
            <a:off x="1390261" y="4415254"/>
            <a:ext cx="3722915" cy="716710"/>
            <a:chOff x="1390261" y="4415254"/>
            <a:chExt cx="3722915" cy="71671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B0C386-C270-B4A4-00B0-0D098045AF45}"/>
                </a:ext>
              </a:extLst>
            </p:cNvPr>
            <p:cNvCxnSpPr>
              <a:cxnSpLocks/>
            </p:cNvCxnSpPr>
            <p:nvPr/>
          </p:nvCxnSpPr>
          <p:spPr>
            <a:xfrm>
              <a:off x="1390261" y="4644519"/>
              <a:ext cx="37229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616476-E18D-68D5-D1A5-AADA050B9360}"/>
                </a:ext>
              </a:extLst>
            </p:cNvPr>
            <p:cNvCxnSpPr>
              <a:cxnSpLocks/>
            </p:cNvCxnSpPr>
            <p:nvPr/>
          </p:nvCxnSpPr>
          <p:spPr>
            <a:xfrm>
              <a:off x="1390261" y="5099437"/>
              <a:ext cx="37229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C92499-EAD9-0F12-BAF6-D28D40338D3F}"/>
                </a:ext>
              </a:extLst>
            </p:cNvPr>
            <p:cNvCxnSpPr>
              <a:cxnSpLocks/>
            </p:cNvCxnSpPr>
            <p:nvPr/>
          </p:nvCxnSpPr>
          <p:spPr>
            <a:xfrm>
              <a:off x="1390261" y="4439037"/>
              <a:ext cx="37229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E4EEF8-C458-A488-C450-DA81D57139CA}"/>
                </a:ext>
              </a:extLst>
            </p:cNvPr>
            <p:cNvSpPr/>
            <p:nvPr/>
          </p:nvSpPr>
          <p:spPr>
            <a:xfrm>
              <a:off x="2394684" y="5066910"/>
              <a:ext cx="63200" cy="6505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DD1C1B-F2F3-744F-CC34-583F7226614F}"/>
                </a:ext>
              </a:extLst>
            </p:cNvPr>
            <p:cNvSpPr/>
            <p:nvPr/>
          </p:nvSpPr>
          <p:spPr>
            <a:xfrm>
              <a:off x="2392562" y="4415254"/>
              <a:ext cx="63200" cy="6505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94E2F0-13A7-0A1C-1A62-4B16E3002C02}"/>
              </a:ext>
            </a:extLst>
          </p:cNvPr>
          <p:cNvGrpSpPr/>
          <p:nvPr/>
        </p:nvGrpSpPr>
        <p:grpSpPr>
          <a:xfrm>
            <a:off x="7465319" y="2668550"/>
            <a:ext cx="2747231" cy="2594164"/>
            <a:chOff x="7465319" y="2668550"/>
            <a:chExt cx="2747231" cy="25941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4EE61B-BE18-3042-2720-B153BFFE4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5319" y="2668550"/>
              <a:ext cx="0" cy="258457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ED0C21-398E-B312-8D0F-D90CC027D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251" y="2678135"/>
              <a:ext cx="0" cy="258457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C4AC8C-8E3A-D927-E548-13409D169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2550" y="2668550"/>
              <a:ext cx="0" cy="258457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81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7680" y="2743200"/>
            <a:ext cx="4516120" cy="1137920"/>
          </a:xfrm>
        </p:spPr>
        <p:txBody>
          <a:bodyPr/>
          <a:lstStyle/>
          <a:p>
            <a:pPr algn="ctr"/>
            <a:r>
              <a:rPr lang="en-US" b="1" noProof="0" dirty="0">
                <a:latin typeface="Amasis MT Pro" panose="02040504050005020304" pitchFamily="18" charset="0"/>
              </a:rPr>
              <a:t>adding cost-sensitivity</a:t>
            </a:r>
            <a:endParaRPr lang="en-US" noProof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28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25477B-3E26-297E-440F-7D4F3BDE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7" y="407582"/>
            <a:ext cx="3267975" cy="25684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B0201DA-194A-B599-0E69-093F85B7CA88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FAF768-6848-D91A-5C39-F325FC28C0A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7FF9-E91A-6A18-FA98-7EB9D65F4752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3" name="Picture 12" descr="A red and black logo&#10;&#10;Description automatically generated">
              <a:extLst>
                <a:ext uri="{FF2B5EF4-FFF2-40B4-BE49-F238E27FC236}">
                  <a16:creationId xmlns:a16="http://schemas.microsoft.com/office/drawing/2014/main" id="{C2645FE5-6825-1742-E654-816BCA2A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AC0B-3415-58A0-3516-BCE8C3B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820E25-0744-C50D-97D5-CFB52DFD510B}"/>
              </a:ext>
            </a:extLst>
          </p:cNvPr>
          <p:cNvSpPr txBox="1"/>
          <p:nvPr/>
        </p:nvSpPr>
        <p:spPr>
          <a:xfrm>
            <a:off x="5122975" y="753697"/>
            <a:ext cx="571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The Reality of Costs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0DA24A-B27D-4681-0907-90EEB6536A43}"/>
              </a:ext>
            </a:extLst>
          </p:cNvPr>
          <p:cNvSpPr/>
          <p:nvPr/>
        </p:nvSpPr>
        <p:spPr>
          <a:xfrm rot="3900000">
            <a:off x="2510239" y="1608365"/>
            <a:ext cx="4992668" cy="1483411"/>
          </a:xfrm>
          <a:prstGeom prst="rect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7F0B4A-8762-1F9F-A639-CFC689BACBC8}"/>
              </a:ext>
            </a:extLst>
          </p:cNvPr>
          <p:cNvCxnSpPr>
            <a:cxnSpLocks/>
          </p:cNvCxnSpPr>
          <p:nvPr/>
        </p:nvCxnSpPr>
        <p:spPr>
          <a:xfrm>
            <a:off x="3097763" y="0"/>
            <a:ext cx="1819470" cy="40401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34BC3-90A3-5E71-DD62-65ECDA4AE4C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23472" y="1468333"/>
            <a:ext cx="6300066" cy="466358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Increasing the complexity of the model allows it to choose more rules and therefore be more accurate.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For a real-world application, such as diagnosis, this is not a good idea, as tests cost money.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We need to count the cost of the features selected in a rule set and limit it with a budget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BAC8A1-AAF9-F31C-CEBA-151CC582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7" y="3245640"/>
            <a:ext cx="3267974" cy="25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69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costs – Simple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1859399"/>
                <a:ext cx="7772402" cy="4014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We will consider 2 cases.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The simple case assigns a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to every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>
                    <a:latin typeface="Amasis MT Pro" panose="02040504050005020304" pitchFamily="18" charset="0"/>
                  </a:rPr>
                  <a:t> </a:t>
                </a:r>
              </a:p>
              <a:p>
                <a:r>
                  <a:rPr lang="en-US" b="0" dirty="0">
                    <a:latin typeface="Amasis MT Pro" panose="02040504050005020304" pitchFamily="18" charset="0"/>
                  </a:rPr>
                  <a:t>and constrains the cost of</a:t>
                </a:r>
                <a:r>
                  <a:rPr lang="en-US" dirty="0">
                    <a:latin typeface="Amasis MT Pro" panose="02040504050005020304" pitchFamily="18" charset="0"/>
                  </a:rPr>
                  <a:t> all selected features to be less than a budget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To know </a:t>
                </a:r>
                <a:r>
                  <a:rPr lang="es-ES" dirty="0" err="1">
                    <a:latin typeface="Amasis MT Pro" panose="02040504050005020304" pitchFamily="18" charset="0"/>
                  </a:rPr>
                  <a:t>if</a:t>
                </a:r>
                <a:r>
                  <a:rPr lang="es-ES" dirty="0">
                    <a:latin typeface="Amasis MT Pro" panose="02040504050005020304" pitchFamily="18" charset="0"/>
                  </a:rPr>
                  <a:t> a feature </a:t>
                </a:r>
                <a:r>
                  <a:rPr lang="es-ES" dirty="0" err="1">
                    <a:latin typeface="Amasis MT Pro" panose="02040504050005020304" pitchFamily="18" charset="0"/>
                  </a:rPr>
                  <a:t>is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selected</a:t>
                </a:r>
                <a:r>
                  <a:rPr lang="es-ES" dirty="0">
                    <a:latin typeface="Amasis MT Pro" panose="02040504050005020304" pitchFamily="18" charset="0"/>
                  </a:rPr>
                  <a:t>, </a:t>
                </a:r>
                <a:r>
                  <a:rPr lang="es-ES" dirty="0" err="1">
                    <a:latin typeface="Amasis MT Pro" panose="02040504050005020304" pitchFamily="18" charset="0"/>
                  </a:rPr>
                  <a:t>it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is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not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enough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to</a:t>
                </a:r>
                <a:r>
                  <a:rPr lang="es-ES" dirty="0">
                    <a:latin typeface="Amasis MT Pro" panose="02040504050005020304" pitchFamily="18" charset="0"/>
                  </a:rPr>
                  <a:t>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as a rule set might choose the same feature more than once. We define a binary indicator,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b="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1&amp;  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at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least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one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0&amp;  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Then we can constrain the model by adding: 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9399"/>
                <a:ext cx="7772402" cy="4014561"/>
              </a:xfrm>
              <a:prstGeom prst="rect">
                <a:avLst/>
              </a:prstGeom>
              <a:blipFill>
                <a:blip r:embed="rId4"/>
                <a:stretch>
                  <a:fillRect l="-627" t="-759" r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Encoding costs – Discounted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1859399"/>
                <a:ext cx="5777206" cy="4034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In the discounted case we realize that some features (tests) are related.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If one of them is performed, it might make the rest cheaper.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We define feature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where each set has a shared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and each feature has an individual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Then,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we can define an indicator for having selected any of the features in a subset: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b="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1&amp;  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at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least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one</m:t>
                            </m:r>
                            <m: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0&amp;   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en-US" noProof="0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9399"/>
                <a:ext cx="5777206" cy="4034181"/>
              </a:xfrm>
              <a:prstGeom prst="rect">
                <a:avLst/>
              </a:prstGeom>
              <a:blipFill>
                <a:blip r:embed="rId4"/>
                <a:stretch>
                  <a:fillRect l="-844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2E519-B53F-A2F3-C8D8-E5F53A32104B}"/>
                  </a:ext>
                </a:extLst>
              </p:cNvPr>
              <p:cNvSpPr txBox="1"/>
              <p:nvPr/>
            </p:nvSpPr>
            <p:spPr>
              <a:xfrm>
                <a:off x="6857999" y="4331678"/>
                <a:ext cx="4646645" cy="1731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Then we can constrain the model by adding: 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2E519-B53F-A2F3-C8D8-E5F53A321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9" y="4331678"/>
                <a:ext cx="4646645" cy="1731371"/>
              </a:xfrm>
              <a:prstGeom prst="rect">
                <a:avLst/>
              </a:prstGeom>
              <a:blipFill>
                <a:blip r:embed="rId5"/>
                <a:stretch>
                  <a:fillRect l="-1050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7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F2A0FD-4AF1-F193-D85F-7EE6FEA6656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96D34C-5593-E054-EC7C-C3859C12936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642B43-EF40-3C0A-FE0C-8FDEE5C40F91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8C6E56DB-DC44-E04A-68FC-BAB7272C7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724628"/>
            <a:ext cx="7139422" cy="635658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These cost-sensitivity constraints and cases are inspired on the work by Abdulla and </a:t>
            </a:r>
            <a:r>
              <a:rPr lang="en-US" dirty="0" err="1">
                <a:latin typeface="Amasis MT Pro" panose="02040504050005020304" pitchFamily="18" charset="0"/>
              </a:rPr>
              <a:t>Khasawneh</a:t>
            </a:r>
            <a:r>
              <a:rPr lang="en-US" dirty="0">
                <a:latin typeface="Amasis MT Pro" panose="02040504050005020304" pitchFamily="18" charset="0"/>
              </a:rPr>
              <a:t>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Solutions in literature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D6469-8BA6-C21E-DBEF-4922F4908546}"/>
              </a:ext>
            </a:extLst>
          </p:cNvPr>
          <p:cNvSpPr/>
          <p:nvPr/>
        </p:nvSpPr>
        <p:spPr>
          <a:xfrm rot="20504477">
            <a:off x="5287629" y="2762250"/>
            <a:ext cx="7537156" cy="434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66B77-794D-AEE2-EDF1-FDA2979F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4477">
            <a:off x="5663239" y="2354320"/>
            <a:ext cx="7513971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5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F2A0FD-4AF1-F193-D85F-7EE6FEA6656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96D34C-5593-E054-EC7C-C3859C12936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642B43-EF40-3C0A-FE0C-8FDEE5C40F91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8C6E56DB-DC44-E04A-68FC-BAB7272C7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Solutions in literature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D6469-8BA6-C21E-DBEF-4922F4908546}"/>
              </a:ext>
            </a:extLst>
          </p:cNvPr>
          <p:cNvSpPr/>
          <p:nvPr/>
        </p:nvSpPr>
        <p:spPr>
          <a:xfrm rot="20504477">
            <a:off x="5287629" y="2762250"/>
            <a:ext cx="7537156" cy="4343400"/>
          </a:xfrm>
          <a:prstGeom prst="rect">
            <a:avLst/>
          </a:prstGeom>
          <a:solidFill>
            <a:srgbClr val="0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66B77-794D-AEE2-EDF1-FDA2979F38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 rot="20504477">
            <a:off x="5663239" y="2354320"/>
            <a:ext cx="7513971" cy="59974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724628"/>
            <a:ext cx="6895465" cy="3805166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These cost-sensitivity constraints and cases are inspired on the work by Abdulla and </a:t>
            </a:r>
            <a:r>
              <a:rPr lang="en-US" dirty="0" err="1">
                <a:latin typeface="Amasis MT Pro" panose="02040504050005020304" pitchFamily="18" charset="0"/>
              </a:rPr>
              <a:t>Khasawneh</a:t>
            </a:r>
            <a:r>
              <a:rPr lang="en-US" dirty="0">
                <a:latin typeface="Amasis MT Pro" panose="02040504050005020304" pitchFamily="18" charset="0"/>
              </a:rPr>
              <a:t> 2022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They use SVMs, which are incompatible with our interpretability constraint </a:t>
            </a:r>
          </a:p>
        </p:txBody>
      </p:sp>
    </p:spTree>
    <p:extLst>
      <p:ext uri="{BB962C8B-B14F-4D97-AF65-F5344CB8AC3E}">
        <p14:creationId xmlns:p14="http://schemas.microsoft.com/office/powerpoint/2010/main" val="397355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Heart 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894AE-AAF4-A1A3-B9C0-F77F9C29A9CC}"/>
              </a:ext>
            </a:extLst>
          </p:cNvPr>
          <p:cNvSpPr txBox="1"/>
          <p:nvPr/>
        </p:nvSpPr>
        <p:spPr>
          <a:xfrm>
            <a:off x="3088387" y="1439234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Using their data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99204-8904-B568-E4C0-40407E609044}"/>
              </a:ext>
            </a:extLst>
          </p:cNvPr>
          <p:cNvSpPr txBox="1"/>
          <p:nvPr/>
        </p:nvSpPr>
        <p:spPr>
          <a:xfrm>
            <a:off x="409283" y="2360932"/>
            <a:ext cx="5217076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age</a:t>
            </a:r>
            <a:r>
              <a:rPr lang="en-US" dirty="0">
                <a:latin typeface="Amasis MT Pro" panose="02040504050005020304" pitchFamily="18" charset="0"/>
              </a:rPr>
              <a:t>:</a:t>
            </a:r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Age</a:t>
            </a:r>
            <a:endParaRPr lang="en-US" dirty="0">
              <a:solidFill>
                <a:srgbClr val="FF0000"/>
              </a:solidFill>
              <a:latin typeface="Amasis MT Pro" panose="020405040500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sex</a:t>
            </a:r>
            <a:r>
              <a:rPr lang="en-US" dirty="0">
                <a:latin typeface="Amasis MT Pro" panose="02040504050005020304" pitchFamily="18" charset="0"/>
              </a:rPr>
              <a:t>:</a:t>
            </a:r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Male/Female</a:t>
            </a:r>
            <a:endParaRPr lang="en-US" dirty="0">
              <a:solidFill>
                <a:srgbClr val="FF0000"/>
              </a:solidFill>
              <a:latin typeface="Amasis MT Pro" panose="020405040500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cp</a:t>
            </a:r>
            <a:r>
              <a:rPr lang="en-US" dirty="0">
                <a:latin typeface="Amasis MT Pro" panose="02040504050005020304" pitchFamily="18" charset="0"/>
              </a:rPr>
              <a:t>: Chest pain type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trestbps</a:t>
            </a:r>
            <a:r>
              <a:rPr lang="en-US" dirty="0">
                <a:latin typeface="Amasis MT Pro" panose="02040504050005020304" pitchFamily="18" charset="0"/>
              </a:rPr>
              <a:t>:</a:t>
            </a:r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Resting blood pressure</a:t>
            </a:r>
            <a:endParaRPr lang="en-US" dirty="0">
              <a:solidFill>
                <a:srgbClr val="FF0000"/>
              </a:solidFill>
              <a:latin typeface="Amasis MT Pro" panose="02040504050005020304" pitchFamily="18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chol</a:t>
            </a:r>
            <a:r>
              <a:rPr lang="en-US" dirty="0">
                <a:latin typeface="Amasis MT Pro" panose="02040504050005020304" pitchFamily="18" charset="0"/>
              </a:rPr>
              <a:t>: Cholesterol (mg/dl)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fbs</a:t>
            </a:r>
            <a:r>
              <a:rPr lang="en-US" dirty="0">
                <a:latin typeface="Amasis MT Pro" panose="02040504050005020304" pitchFamily="18" charset="0"/>
              </a:rPr>
              <a:t>: Fasting blood sugar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restecg</a:t>
            </a:r>
            <a:r>
              <a:rPr lang="en-US" dirty="0">
                <a:latin typeface="Amasis MT Pro" panose="02040504050005020304" pitchFamily="18" charset="0"/>
              </a:rPr>
              <a:t>: Resting electrocardiographic results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thalach</a:t>
            </a:r>
            <a:r>
              <a:rPr lang="en-US" dirty="0">
                <a:latin typeface="Amasis MT Pro" panose="02040504050005020304" pitchFamily="18" charset="0"/>
              </a:rPr>
              <a:t>: Max heart rate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</a:t>
            </a:r>
            <a:r>
              <a:rPr lang="en-US" dirty="0">
                <a:latin typeface="Amasis MT Pro" panose="02040504050005020304" pitchFamily="18" charset="0"/>
              </a:rPr>
              <a:t>: Type of defect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exange</a:t>
            </a:r>
            <a:r>
              <a:rPr lang="en-US" dirty="0">
                <a:latin typeface="Amasis MT Pro" panose="02040504050005020304" pitchFamily="18" charset="0"/>
              </a:rPr>
              <a:t>: Exercise induced angina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oldpeak</a:t>
            </a:r>
            <a:r>
              <a:rPr lang="en-US" dirty="0">
                <a:latin typeface="Amasis MT Pro" panose="02040504050005020304" pitchFamily="18" charset="0"/>
              </a:rPr>
              <a:t>: ST depression induced by exercise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slope</a:t>
            </a:r>
            <a:r>
              <a:rPr lang="en-US" dirty="0">
                <a:latin typeface="Amasis MT Pro" panose="02040504050005020304" pitchFamily="18" charset="0"/>
              </a:rPr>
              <a:t>: Slope of peak ST segment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ca</a:t>
            </a:r>
            <a:r>
              <a:rPr lang="en-US" dirty="0">
                <a:latin typeface="Amasis MT Pro" panose="02040504050005020304" pitchFamily="18" charset="0"/>
              </a:rPr>
              <a:t>: Number of major vessels colored in fluoroscopy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C3448-C428-2A28-1AA8-E6D80817757C}"/>
              </a:ext>
            </a:extLst>
          </p:cNvPr>
          <p:cNvSpPr txBox="1"/>
          <p:nvPr/>
        </p:nvSpPr>
        <p:spPr>
          <a:xfrm>
            <a:off x="5841507" y="2360931"/>
            <a:ext cx="1116526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masis MT Pro" panose="02040504050005020304" pitchFamily="18" charset="0"/>
              </a:rPr>
              <a:t>1,00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1,00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1,00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1,00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7,20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5,20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15,50 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102,90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102,90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87,30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87,30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87,30</a:t>
            </a:r>
          </a:p>
          <a:p>
            <a:pPr algn="r"/>
            <a:r>
              <a:rPr lang="en-US" dirty="0">
                <a:latin typeface="Amasis MT Pro" panose="02040504050005020304" pitchFamily="18" charset="0"/>
              </a:rPr>
              <a:t>100,90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80027-BBC8-C9A1-DF9A-00D0FF9DF6F2}"/>
              </a:ext>
            </a:extLst>
          </p:cNvPr>
          <p:cNvSpPr txBox="1"/>
          <p:nvPr/>
        </p:nvSpPr>
        <p:spPr>
          <a:xfrm>
            <a:off x="5824777" y="1714599"/>
            <a:ext cx="123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Individual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Costs (€)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2A102-DA4C-0117-AE94-F71BD0A65270}"/>
              </a:ext>
            </a:extLst>
          </p:cNvPr>
          <p:cNvSpPr txBox="1"/>
          <p:nvPr/>
        </p:nvSpPr>
        <p:spPr>
          <a:xfrm>
            <a:off x="7593172" y="2360930"/>
            <a:ext cx="390100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-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-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-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-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AA-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B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BCCC-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94BA14-548B-4C3E-D92E-3B78F51CD7B8}"/>
              </a:ext>
            </a:extLst>
          </p:cNvPr>
          <p:cNvSpPr txBox="1"/>
          <p:nvPr/>
        </p:nvSpPr>
        <p:spPr>
          <a:xfrm>
            <a:off x="7290860" y="1721696"/>
            <a:ext cx="99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Feature sets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6BEB0-B475-0AFF-BF06-5F196A8AA03A}"/>
              </a:ext>
            </a:extLst>
          </p:cNvPr>
          <p:cNvSpPr txBox="1"/>
          <p:nvPr/>
        </p:nvSpPr>
        <p:spPr>
          <a:xfrm>
            <a:off x="8121049" y="3585774"/>
            <a:ext cx="10602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A: -2,1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E4333-40B8-0FB6-2C78-D70798FE8CBD}"/>
              </a:ext>
            </a:extLst>
          </p:cNvPr>
          <p:cNvSpPr txBox="1"/>
          <p:nvPr/>
        </p:nvSpPr>
        <p:spPr>
          <a:xfrm>
            <a:off x="8121049" y="4415430"/>
            <a:ext cx="10602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B: -101,9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43A-2823-C7A4-84C2-C63555AA1030}"/>
              </a:ext>
            </a:extLst>
          </p:cNvPr>
          <p:cNvSpPr txBox="1"/>
          <p:nvPr/>
        </p:nvSpPr>
        <p:spPr>
          <a:xfrm>
            <a:off x="8121050" y="5103320"/>
            <a:ext cx="106027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C: -86,3</a:t>
            </a:r>
          </a:p>
        </p:txBody>
      </p:sp>
    </p:spTree>
    <p:extLst>
      <p:ext uri="{BB962C8B-B14F-4D97-AF65-F5344CB8AC3E}">
        <p14:creationId xmlns:p14="http://schemas.microsoft.com/office/powerpoint/2010/main" val="20312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Heart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/>
              <p:nvPr/>
            </p:nvSpPr>
            <p:spPr>
              <a:xfrm>
                <a:off x="2092960" y="2870611"/>
                <a:ext cx="31513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𝑐h𝑜𝑙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≥241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𝑡h𝑎𝑙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≠3</m:t>
                          </m:r>
                        </m:e>
                      </m:d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≥0.1)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𝑡h𝑎𝑙𝑎𝑐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≤90)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≥2.5)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60" y="2870611"/>
                <a:ext cx="3151307" cy="2031325"/>
              </a:xfrm>
              <a:prstGeom prst="rect">
                <a:avLst/>
              </a:prstGeom>
              <a:blipFill>
                <a:blip r:embed="rId4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CAD5D5-7D29-0927-80A1-BC117955AC0C}"/>
              </a:ext>
            </a:extLst>
          </p:cNvPr>
          <p:cNvSpPr txBox="1"/>
          <p:nvPr/>
        </p:nvSpPr>
        <p:spPr>
          <a:xfrm>
            <a:off x="6211746" y="3009110"/>
            <a:ext cx="2330370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chol</a:t>
            </a:r>
            <a:r>
              <a:rPr lang="en-US" dirty="0">
                <a:latin typeface="Amasis MT Pro" panose="02040504050005020304" pitchFamily="18" charset="0"/>
              </a:rPr>
              <a:t>:       7,2€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</a:t>
            </a:r>
            <a:r>
              <a:rPr lang="en-US" dirty="0">
                <a:latin typeface="Amasis MT Pro" panose="02040504050005020304" pitchFamily="18" charset="0"/>
              </a:rPr>
              <a:t>:        102,9€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cp</a:t>
            </a:r>
            <a:r>
              <a:rPr lang="en-US" dirty="0">
                <a:latin typeface="Amasis MT Pro" panose="02040504050005020304" pitchFamily="18" charset="0"/>
              </a:rPr>
              <a:t>:          1€ (0)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ca</a:t>
            </a:r>
            <a:r>
              <a:rPr lang="en-US" dirty="0">
                <a:latin typeface="Amasis MT Pro" panose="02040504050005020304" pitchFamily="18" charset="0"/>
              </a:rPr>
              <a:t>:          100,9€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thalach</a:t>
            </a:r>
            <a:r>
              <a:rPr lang="en-US" dirty="0">
                <a:latin typeface="Amasis MT Pro" panose="02040504050005020304" pitchFamily="18" charset="0"/>
              </a:rPr>
              <a:t>:  102,9€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oldpeak</a:t>
            </a:r>
            <a:r>
              <a:rPr lang="en-US" dirty="0">
                <a:latin typeface="Amasis MT Pro" panose="02040504050005020304" pitchFamily="18" charset="0"/>
              </a:rPr>
              <a:t>: 87,3€</a:t>
            </a:r>
          </a:p>
          <a:p>
            <a:r>
              <a:rPr lang="en-US" dirty="0">
                <a:latin typeface="Amasis MT Pro" panose="02040504050005020304" pitchFamily="18" charset="0"/>
              </a:rPr>
              <a:t>---------------------</a:t>
            </a:r>
          </a:p>
          <a:p>
            <a:r>
              <a:rPr lang="en-US" dirty="0">
                <a:latin typeface="Amasis MT Pro" panose="02040504050005020304" pitchFamily="18" charset="0"/>
              </a:rPr>
              <a:t>               402,2€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45C7E-887F-CE36-0C08-54073BE8C905}"/>
              </a:ext>
            </a:extLst>
          </p:cNvPr>
          <p:cNvSpPr txBox="1"/>
          <p:nvPr/>
        </p:nvSpPr>
        <p:spPr>
          <a:xfrm>
            <a:off x="8752783" y="3009110"/>
            <a:ext cx="2330370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chol</a:t>
            </a:r>
            <a:r>
              <a:rPr lang="en-US" dirty="0">
                <a:latin typeface="Amasis MT Pro" panose="02040504050005020304" pitchFamily="18" charset="0"/>
              </a:rPr>
              <a:t>:       7,2€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</a:t>
            </a:r>
            <a:r>
              <a:rPr lang="en-US" dirty="0">
                <a:latin typeface="Amasis MT Pro" panose="02040504050005020304" pitchFamily="18" charset="0"/>
              </a:rPr>
              <a:t>:        102,9€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cp</a:t>
            </a:r>
            <a:r>
              <a:rPr lang="en-US" dirty="0">
                <a:latin typeface="Amasis MT Pro" panose="02040504050005020304" pitchFamily="18" charset="0"/>
              </a:rPr>
              <a:t>:          1€ (0)</a:t>
            </a:r>
          </a:p>
          <a:p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ca</a:t>
            </a:r>
            <a:r>
              <a:rPr lang="en-US" dirty="0">
                <a:latin typeface="Amasis MT Pro" panose="02040504050005020304" pitchFamily="18" charset="0"/>
              </a:rPr>
              <a:t>:          100,9€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thalach</a:t>
            </a:r>
            <a:r>
              <a:rPr lang="en-US" dirty="0">
                <a:latin typeface="Amasis MT Pro" panose="02040504050005020304" pitchFamily="18" charset="0"/>
              </a:rPr>
              <a:t>:  1€ (-101,9€)</a:t>
            </a:r>
          </a:p>
          <a:p>
            <a:r>
              <a:rPr lang="en-US" dirty="0" err="1">
                <a:solidFill>
                  <a:srgbClr val="FF0000"/>
                </a:solidFill>
                <a:latin typeface="Amasis MT Pro" panose="02040504050005020304" pitchFamily="18" charset="0"/>
              </a:rPr>
              <a:t>oldpeak</a:t>
            </a:r>
            <a:r>
              <a:rPr lang="en-US" dirty="0">
                <a:latin typeface="Amasis MT Pro" panose="02040504050005020304" pitchFamily="18" charset="0"/>
              </a:rPr>
              <a:t>: 87,3€</a:t>
            </a:r>
          </a:p>
          <a:p>
            <a:r>
              <a:rPr lang="en-US" dirty="0">
                <a:latin typeface="Amasis MT Pro" panose="02040504050005020304" pitchFamily="18" charset="0"/>
              </a:rPr>
              <a:t>---------------------</a:t>
            </a:r>
          </a:p>
          <a:p>
            <a:r>
              <a:rPr lang="en-US" dirty="0">
                <a:latin typeface="Amasis MT Pro" panose="02040504050005020304" pitchFamily="18" charset="0"/>
              </a:rPr>
              <a:t>               300,3€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7B359-34D3-DD14-D81E-7430D16B92A4}"/>
              </a:ext>
            </a:extLst>
          </p:cNvPr>
          <p:cNvSpPr txBox="1"/>
          <p:nvPr/>
        </p:nvSpPr>
        <p:spPr>
          <a:xfrm>
            <a:off x="6879216" y="2629893"/>
            <a:ext cx="99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Simple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D8EF9-22D6-3E57-EF5F-C97B04BCCF73}"/>
              </a:ext>
            </a:extLst>
          </p:cNvPr>
          <p:cNvSpPr txBox="1"/>
          <p:nvPr/>
        </p:nvSpPr>
        <p:spPr>
          <a:xfrm>
            <a:off x="9207009" y="2629893"/>
            <a:ext cx="14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Discounted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D76F8-06D2-942E-EF06-0FD4491881A3}"/>
              </a:ext>
            </a:extLst>
          </p:cNvPr>
          <p:cNvSpPr txBox="1"/>
          <p:nvPr/>
        </p:nvSpPr>
        <p:spPr>
          <a:xfrm>
            <a:off x="3088387" y="2295571"/>
            <a:ext cx="116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85.81%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184EA-8C0D-F4C1-004F-13748BDFD4E3}"/>
              </a:ext>
            </a:extLst>
          </p:cNvPr>
          <p:cNvSpPr txBox="1"/>
          <p:nvPr/>
        </p:nvSpPr>
        <p:spPr>
          <a:xfrm>
            <a:off x="3088387" y="1439234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Using their data …</a:t>
            </a:r>
          </a:p>
        </p:txBody>
      </p:sp>
    </p:spTree>
    <p:extLst>
      <p:ext uri="{BB962C8B-B14F-4D97-AF65-F5344CB8AC3E}">
        <p14:creationId xmlns:p14="http://schemas.microsoft.com/office/powerpoint/2010/main" val="216776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FC7BA159-310A-DCA5-4C3E-B24F427421EB}"/>
              </a:ext>
            </a:extLst>
          </p:cNvPr>
          <p:cNvGrpSpPr/>
          <p:nvPr/>
        </p:nvGrpSpPr>
        <p:grpSpPr>
          <a:xfrm>
            <a:off x="-1059447" y="259401"/>
            <a:ext cx="5021847" cy="6339198"/>
            <a:chOff x="-795287" y="625211"/>
            <a:chExt cx="5021847" cy="63391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3D1A3D-2B80-0872-8847-A0832B82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685" y="1899830"/>
              <a:ext cx="614742" cy="6373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1A5F8-8D43-DFFB-D2DC-8CAE5D12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1427" y="1899829"/>
              <a:ext cx="614742" cy="63730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ABD900-2BFA-78D1-D523-DC0BD0EA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685" y="2537138"/>
              <a:ext cx="614742" cy="6373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D3756A-5871-DB72-A24E-D7D541F6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  <a14:imgEffect>
                        <a14:saturation sat="17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1427" y="2537137"/>
              <a:ext cx="614742" cy="637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B8FE52-B45D-2D32-125A-ACB3758BD5E6}"/>
                </a:ext>
              </a:extLst>
            </p:cNvPr>
            <p:cNvGrpSpPr/>
            <p:nvPr/>
          </p:nvGrpSpPr>
          <p:grpSpPr>
            <a:xfrm>
              <a:off x="386685" y="3174445"/>
              <a:ext cx="1229484" cy="1274617"/>
              <a:chOff x="5150498" y="2021838"/>
              <a:chExt cx="1140496" cy="120671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0C81137-1089-995B-200E-4D9E46500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34E2A94-3A4F-B054-B8EF-F87C58338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ED42501-EDD7-FA8A-42E3-1D2635FDB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3F61611-1266-4EAA-32E3-384CCD6E6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7DABA4-6261-7AF5-50AA-43CC2BF48622}"/>
                </a:ext>
              </a:extLst>
            </p:cNvPr>
            <p:cNvGrpSpPr/>
            <p:nvPr/>
          </p:nvGrpSpPr>
          <p:grpSpPr>
            <a:xfrm>
              <a:off x="386685" y="4426062"/>
              <a:ext cx="1229484" cy="1274617"/>
              <a:chOff x="5150498" y="2021838"/>
              <a:chExt cx="1140496" cy="120671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441611-53ED-51AA-D908-EBAFE444D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90317FC-F30B-8C7B-1936-ED423EC49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912E9F4-7771-5ECF-A9DF-7D6F5B3DD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7A1B2B0-B7F8-B7C0-9403-5880F3851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4C615-13FB-92E6-AD0A-14967385984F}"/>
                </a:ext>
              </a:extLst>
            </p:cNvPr>
            <p:cNvGrpSpPr/>
            <p:nvPr/>
          </p:nvGrpSpPr>
          <p:grpSpPr>
            <a:xfrm>
              <a:off x="1618948" y="1899829"/>
              <a:ext cx="1229484" cy="1274617"/>
              <a:chOff x="5150498" y="2021838"/>
              <a:chExt cx="1140496" cy="120671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432CDBB-28CF-F938-E7F1-A34537EA2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A5A6AE7-767F-2BCD-ED80-8215C8B5E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261A171-762D-9F4A-A5BD-15BE38F7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B21BCF0-E8D4-20D8-1DEB-21475483B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8442EF-798D-9DF2-AC9F-2565298D70D4}"/>
                </a:ext>
              </a:extLst>
            </p:cNvPr>
            <p:cNvGrpSpPr/>
            <p:nvPr/>
          </p:nvGrpSpPr>
          <p:grpSpPr>
            <a:xfrm>
              <a:off x="1616169" y="3174444"/>
              <a:ext cx="1229484" cy="1274617"/>
              <a:chOff x="5150498" y="2021838"/>
              <a:chExt cx="1140496" cy="120671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9D8EEA0-4DCB-5439-05C8-A4A22F3A5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D8D6EBD-47FF-2076-8E32-8DD838E4A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0418EEF-964E-ED67-D381-B016F89C5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4FD953C-7278-273D-C7D9-6B1AF1725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D03553-CA3C-2A05-9ACB-1E8A2B4A2B8C}"/>
                </a:ext>
              </a:extLst>
            </p:cNvPr>
            <p:cNvGrpSpPr/>
            <p:nvPr/>
          </p:nvGrpSpPr>
          <p:grpSpPr>
            <a:xfrm>
              <a:off x="1616169" y="625211"/>
              <a:ext cx="1229484" cy="1274617"/>
              <a:chOff x="5150498" y="2021838"/>
              <a:chExt cx="1140496" cy="120671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17CB902-19AB-17AA-9458-F493001F5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0DE9A2A-3D03-781A-BB54-78DE24BCE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BB5E9CB-3681-DBDE-4478-D072F560B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A092CF-ECEE-31A0-AB50-2BCB29BAB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65C894-B39E-373A-6119-FE23BFD501F8}"/>
                </a:ext>
              </a:extLst>
            </p:cNvPr>
            <p:cNvGrpSpPr/>
            <p:nvPr/>
          </p:nvGrpSpPr>
          <p:grpSpPr>
            <a:xfrm>
              <a:off x="390854" y="629641"/>
              <a:ext cx="1229484" cy="1274617"/>
              <a:chOff x="5150498" y="2021838"/>
              <a:chExt cx="1140496" cy="120671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714DE4D-494C-D57D-C592-9FD6A98FD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C93E7D4-1295-18E9-AFBF-5A8BFC291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FD388BE-15AD-5EF4-FFDB-5F6F59E66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46A195A-D631-207F-C5E0-98FFE5651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CE74AC-E47D-99B8-B3C8-164FD689F5EF}"/>
                </a:ext>
              </a:extLst>
            </p:cNvPr>
            <p:cNvGrpSpPr/>
            <p:nvPr/>
          </p:nvGrpSpPr>
          <p:grpSpPr>
            <a:xfrm>
              <a:off x="386685" y="5676892"/>
              <a:ext cx="1229484" cy="1274617"/>
              <a:chOff x="5150498" y="2021838"/>
              <a:chExt cx="1140496" cy="120671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714512F-D373-3F6D-E4D5-7AE93BE0E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0F9DA6D9-64B2-1B1F-69FD-A47788E15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C99C30F-168F-A184-B9DE-91ED5D23B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1494622-24F3-D2A9-F1EE-E6F2FB6DB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3825C1-3477-E912-08F0-B95E2B3638BC}"/>
                </a:ext>
              </a:extLst>
            </p:cNvPr>
            <p:cNvGrpSpPr/>
            <p:nvPr/>
          </p:nvGrpSpPr>
          <p:grpSpPr>
            <a:xfrm>
              <a:off x="1616169" y="4438965"/>
              <a:ext cx="1229484" cy="1274617"/>
              <a:chOff x="5150498" y="2021838"/>
              <a:chExt cx="1140496" cy="120671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DB7C91A-E35F-42A5-2EF2-F5B63DD9D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9B3F12E-2C5C-989C-FB4E-8F147569A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C9A4A8C-7A2E-D84B-5A01-FA76AC341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43A4A10-A247-1697-119A-3C3A73B2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1D4A09E-50B5-D64B-9A12-244B01623091}"/>
                </a:ext>
              </a:extLst>
            </p:cNvPr>
            <p:cNvGrpSpPr/>
            <p:nvPr/>
          </p:nvGrpSpPr>
          <p:grpSpPr>
            <a:xfrm>
              <a:off x="1616169" y="5689792"/>
              <a:ext cx="1229484" cy="1274617"/>
              <a:chOff x="5150498" y="2021838"/>
              <a:chExt cx="1140496" cy="1206718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F385C3A-2121-C5EE-9627-BE36F8410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925BF2C5-56E3-7E6D-0116-EAD5DE65B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093E66DE-E7DA-1E89-3221-FFCC05FE6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9752787-AB96-22BD-39B6-B07E162AD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085F2E8-E4CF-909F-75BC-82302CEB90CA}"/>
                </a:ext>
              </a:extLst>
            </p:cNvPr>
            <p:cNvGrpSpPr/>
            <p:nvPr/>
          </p:nvGrpSpPr>
          <p:grpSpPr>
            <a:xfrm>
              <a:off x="2841484" y="629639"/>
              <a:ext cx="1229484" cy="1274617"/>
              <a:chOff x="5150498" y="2021838"/>
              <a:chExt cx="1140496" cy="1206718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E5660A9-5974-1673-6E5D-C7F691C19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14E8848-9E1B-CF23-E30A-EBDD11D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203211-3D22-72DF-51C4-D90FE5D0A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A3A3606-2519-8B03-0CB1-93B318226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05DFD81-3AA0-B6E4-C887-179E62D8E33F}"/>
                </a:ext>
              </a:extLst>
            </p:cNvPr>
            <p:cNvGrpSpPr/>
            <p:nvPr/>
          </p:nvGrpSpPr>
          <p:grpSpPr>
            <a:xfrm>
              <a:off x="2845653" y="1889730"/>
              <a:ext cx="1229484" cy="1274617"/>
              <a:chOff x="5150498" y="2021838"/>
              <a:chExt cx="1140496" cy="1206718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AD24E41C-3D8C-5A56-7025-B59D93A5E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F42A94A4-D921-8AFE-039F-5185F9A4E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218BC5C-1F0A-810E-29DE-7631412BB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E1987FF-A791-0998-F0C5-85EAB5F20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B0C4B28-0CFC-92D7-97BA-C688B8A5BAF8}"/>
                </a:ext>
              </a:extLst>
            </p:cNvPr>
            <p:cNvGrpSpPr/>
            <p:nvPr/>
          </p:nvGrpSpPr>
          <p:grpSpPr>
            <a:xfrm>
              <a:off x="2848432" y="3214954"/>
              <a:ext cx="1229484" cy="1274617"/>
              <a:chOff x="5150498" y="2021838"/>
              <a:chExt cx="1140496" cy="1206718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ECF4991-0E9F-2C75-E72C-005210DDE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9B710791-B708-A786-E74E-450F8001A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5051C6C-F67C-6500-7E9C-1E5BF36BB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0D6C22C-06F9-53B8-8714-89E89F6F0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AB65DD4-C650-DC78-8BA7-316A752957B1}"/>
                </a:ext>
              </a:extLst>
            </p:cNvPr>
            <p:cNvGrpSpPr/>
            <p:nvPr/>
          </p:nvGrpSpPr>
          <p:grpSpPr>
            <a:xfrm>
              <a:off x="2848432" y="4428871"/>
              <a:ext cx="1229484" cy="1274617"/>
              <a:chOff x="5150498" y="2021838"/>
              <a:chExt cx="1140496" cy="1206718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EF1E28BA-B128-F256-081C-1647F871C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DE83CE3-E65B-FE5F-14A0-AAE60844A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BCC9B33-A3D3-972F-00DE-E5FF4FACC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44DAF6F1-DCB8-70AC-6753-CD561DCCA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ECFC52-CADD-E8A0-D75A-27B605ECF89F}"/>
                </a:ext>
              </a:extLst>
            </p:cNvPr>
            <p:cNvGrpSpPr/>
            <p:nvPr/>
          </p:nvGrpSpPr>
          <p:grpSpPr>
            <a:xfrm>
              <a:off x="2864836" y="5680201"/>
              <a:ext cx="1229484" cy="1274617"/>
              <a:chOff x="5150498" y="2021838"/>
              <a:chExt cx="1140496" cy="120671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C88E6CC-06D2-2680-3236-46EB2BD7F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FADD2F5-49C3-5453-877C-AC831C706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8FF3F6AD-310B-48D6-4558-941B540FE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471AF8C-10EC-188F-8355-41BF34C16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349D36-4D9C-C5B4-4C90-4414DA79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629" b="99239" l="9816" r="93661">
                          <a14:foregroundMark x1="88753" y1="61168" x2="93865" y2="76904"/>
                          <a14:foregroundMark x1="52761" y1="87563" x2="76892" y2="93401"/>
                          <a14:foregroundMark x1="79346" y1="96447" x2="87730" y2="96447"/>
                          <a14:foregroundMark x1="58078" y1="95178" x2="70348" y2="97970"/>
                          <a14:foregroundMark x1="69939" y1="94416" x2="69939" y2="96701"/>
                          <a14:foregroundMark x1="71984" y1="98985" x2="78323" y2="99492"/>
                          <a14:foregroundMark x1="74642" y1="11929" x2="83027" y2="86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95287" y="1775832"/>
              <a:ext cx="5021847" cy="396456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201DA-194A-B599-0E69-093F85B7CA88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FAF768-6848-D91A-5C39-F325FC28C0A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7FF9-E91A-6A18-FA98-7EB9D65F4752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3" name="Picture 12" descr="A red and black logo&#10;&#10;Description automatically generated">
              <a:extLst>
                <a:ext uri="{FF2B5EF4-FFF2-40B4-BE49-F238E27FC236}">
                  <a16:creationId xmlns:a16="http://schemas.microsoft.com/office/drawing/2014/main" id="{C2645FE5-6825-1742-E654-816BCA2A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F0DA24A-B27D-4681-0907-90EEB6536A43}"/>
              </a:ext>
            </a:extLst>
          </p:cNvPr>
          <p:cNvSpPr/>
          <p:nvPr/>
        </p:nvSpPr>
        <p:spPr>
          <a:xfrm rot="3913599">
            <a:off x="2828503" y="1110967"/>
            <a:ext cx="3897043" cy="1483411"/>
          </a:xfrm>
          <a:prstGeom prst="rect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AC0B-3415-58A0-3516-BCE8C3B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34BC3-90A3-5E71-DD62-65ECDA4AE4C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50498" y="1534017"/>
            <a:ext cx="6300066" cy="46635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Invisible diseases </a:t>
            </a:r>
            <a:r>
              <a:rPr lang="en-US" dirty="0">
                <a:latin typeface="Amasis MT Pro" panose="02040504050005020304" pitchFamily="18" charset="0"/>
              </a:rPr>
              <a:t>are those conditions that are not outwardly visible even to professionals and show minimal or no clinical symptoms.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They tend to go undiagnosed until the damage has progressed far.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Examples include acute kidney injury, clinically stable heart failure and some types of cancer.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However, they do correlate with other symptoms that we </a:t>
            </a:r>
            <a:r>
              <a:rPr lang="en-US" i="1" dirty="0">
                <a:latin typeface="Amasis MT Pro" panose="02040504050005020304" pitchFamily="18" charset="0"/>
              </a:rPr>
              <a:t>can</a:t>
            </a:r>
            <a:r>
              <a:rPr lang="en-US" dirty="0">
                <a:latin typeface="Amasis MT Pro" panose="02040504050005020304" pitchFamily="18" charset="0"/>
              </a:rPr>
              <a:t> test for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820E25-0744-C50D-97D5-CFB52DFD510B}"/>
              </a:ext>
            </a:extLst>
          </p:cNvPr>
          <p:cNvSpPr txBox="1"/>
          <p:nvPr/>
        </p:nvSpPr>
        <p:spPr>
          <a:xfrm>
            <a:off x="5122975" y="753697"/>
            <a:ext cx="571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The Sample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7615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Heart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/>
              <p:nvPr/>
            </p:nvSpPr>
            <p:spPr>
              <a:xfrm>
                <a:off x="838199" y="2693277"/>
                <a:ext cx="451612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𝑡h𝑎𝑙𝑎𝑐h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150.0)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≠  3))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≥ 2.41))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𝑡h𝑎𝑙𝑎𝑐h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 177.0))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1E67-1204-E6A5-5810-1350A49C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93277"/>
                <a:ext cx="4516121" cy="1477328"/>
              </a:xfrm>
              <a:prstGeom prst="rect">
                <a:avLst/>
              </a:prstGeom>
              <a:blipFill>
                <a:blip r:embed="rId4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7AFE64-034F-D502-C04F-07F503C858B1}"/>
                  </a:ext>
                </a:extLst>
              </p:cNvPr>
              <p:cNvSpPr txBox="1"/>
              <p:nvPr/>
            </p:nvSpPr>
            <p:spPr>
              <a:xfrm>
                <a:off x="6096000" y="2690336"/>
                <a:ext cx="498005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≠ 3))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≥ 2.50)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≠ 3))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𝑡h𝑎𝑙𝑎𝑐h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 112.0))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7AFE64-034F-D502-C04F-07F503C85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0336"/>
                <a:ext cx="4980059" cy="1477328"/>
              </a:xfrm>
              <a:prstGeom prst="rect">
                <a:avLst/>
              </a:prstGeom>
              <a:blipFill>
                <a:blip r:embed="rId5"/>
                <a:stretch>
                  <a:fillRect b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0501C15-D977-7766-719C-D782C320E2A5}"/>
              </a:ext>
            </a:extLst>
          </p:cNvPr>
          <p:cNvSpPr txBox="1"/>
          <p:nvPr/>
        </p:nvSpPr>
        <p:spPr>
          <a:xfrm>
            <a:off x="2598544" y="2136013"/>
            <a:ext cx="99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Simple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735FD-B845-9A23-B66C-FD779067E5FA}"/>
              </a:ext>
            </a:extLst>
          </p:cNvPr>
          <p:cNvSpPr txBox="1"/>
          <p:nvPr/>
        </p:nvSpPr>
        <p:spPr>
          <a:xfrm>
            <a:off x="7875070" y="2136013"/>
            <a:ext cx="14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Discounted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54018-AA41-5B8C-0802-2F20A7AFF54C}"/>
              </a:ext>
            </a:extLst>
          </p:cNvPr>
          <p:cNvSpPr txBox="1"/>
          <p:nvPr/>
        </p:nvSpPr>
        <p:spPr>
          <a:xfrm>
            <a:off x="1755013" y="4640454"/>
            <a:ext cx="743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Accuracy:  81.4%                                                                                    82.4%</a:t>
            </a:r>
          </a:p>
          <a:p>
            <a:r>
              <a:rPr lang="en-US" dirty="0">
                <a:latin typeface="Amasis MT Pro" panose="02040504050005020304" pitchFamily="18" charset="0"/>
              </a:rPr>
              <a:t>Cost:        294,1€                                                                                   193.2€</a:t>
            </a:r>
          </a:p>
        </p:txBody>
      </p:sp>
    </p:spTree>
    <p:extLst>
      <p:ext uri="{BB962C8B-B14F-4D97-AF65-F5344CB8AC3E}">
        <p14:creationId xmlns:p14="http://schemas.microsoft.com/office/powerpoint/2010/main" val="1158358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4648" y="136526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Base Model Performance – Heart Disease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C987F-EF74-5517-DD3B-2CC44A77E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67" y="697858"/>
            <a:ext cx="10819663" cy="5456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270FBA-1D8F-7873-4D19-047E08514421}"/>
              </a:ext>
            </a:extLst>
          </p:cNvPr>
          <p:cNvSpPr/>
          <p:nvPr/>
        </p:nvSpPr>
        <p:spPr>
          <a:xfrm>
            <a:off x="8747760" y="3037840"/>
            <a:ext cx="914400" cy="15240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600434-0E0E-63A3-12A3-95AD9A6CC75B}"/>
              </a:ext>
            </a:extLst>
          </p:cNvPr>
          <p:cNvSpPr/>
          <p:nvPr/>
        </p:nvSpPr>
        <p:spPr>
          <a:xfrm>
            <a:off x="4429760" y="1513840"/>
            <a:ext cx="914400" cy="15240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6FE3B-68A2-CC5D-FDA9-F55B11B31682}"/>
              </a:ext>
            </a:extLst>
          </p:cNvPr>
          <p:cNvSpPr/>
          <p:nvPr/>
        </p:nvSpPr>
        <p:spPr>
          <a:xfrm>
            <a:off x="4429760" y="4561840"/>
            <a:ext cx="914400" cy="15240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8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019" y="2860040"/>
            <a:ext cx="4516120" cy="1137920"/>
          </a:xfrm>
        </p:spPr>
        <p:txBody>
          <a:bodyPr/>
          <a:lstStyle/>
          <a:p>
            <a:pPr algn="ctr"/>
            <a:r>
              <a:rPr lang="en-US" b="1" noProof="0" dirty="0">
                <a:latin typeface="Amasis MT Pro" panose="02040504050005020304" pitchFamily="18" charset="0"/>
              </a:rPr>
              <a:t>adding fairness</a:t>
            </a:r>
            <a:endParaRPr lang="en-US" noProof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206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4D155CF9-CC98-7773-43B2-D6A68223CF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628" t="-134" r="-21565" b="-48"/>
          <a:stretch/>
        </p:blipFill>
        <p:spPr>
          <a:xfrm>
            <a:off x="-28230" y="-9144"/>
            <a:ext cx="5481955" cy="6876288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B0201DA-194A-B599-0E69-093F85B7CA88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FAF768-6848-D91A-5C39-F325FC28C0A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7FF9-E91A-6A18-FA98-7EB9D65F4752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3" name="Picture 12" descr="A red and black logo&#10;&#10;Description automatically generated">
              <a:extLst>
                <a:ext uri="{FF2B5EF4-FFF2-40B4-BE49-F238E27FC236}">
                  <a16:creationId xmlns:a16="http://schemas.microsoft.com/office/drawing/2014/main" id="{C2645FE5-6825-1742-E654-816BCA2A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AC0B-3415-58A0-3516-BCE8C3B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820E25-0744-C50D-97D5-CFB52DFD510B}"/>
              </a:ext>
            </a:extLst>
          </p:cNvPr>
          <p:cNvSpPr txBox="1"/>
          <p:nvPr/>
        </p:nvSpPr>
        <p:spPr>
          <a:xfrm>
            <a:off x="5122975" y="753697"/>
            <a:ext cx="571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Controlling for fairness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0DA24A-B27D-4681-0907-90EEB6536A43}"/>
              </a:ext>
            </a:extLst>
          </p:cNvPr>
          <p:cNvSpPr/>
          <p:nvPr/>
        </p:nvSpPr>
        <p:spPr>
          <a:xfrm rot="3900000">
            <a:off x="2510239" y="1608365"/>
            <a:ext cx="4992668" cy="1483411"/>
          </a:xfrm>
          <a:prstGeom prst="rect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34BC3-90A3-5E71-DD62-65ECDA4AE4C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23472" y="1468333"/>
            <a:ext cx="6300066" cy="466358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Rule sets are affordable and interpretable, but are they fair?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Given a feature (such as sex or race), is the probability of being miss-classified independent of the value of said feature?.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How do we know and how do we correct this?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We use 2 metrics explored by Hardt et al. 2016: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E685F-E48D-C23F-2ABA-2C495A1FD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06" b="96594" l="2115" r="97583">
                        <a14:foregroundMark x1="16314" y1="38390" x2="15710" y2="60681"/>
                        <a14:foregroundMark x1="38671" y1="34056" x2="75831" y2="38080"/>
                        <a14:foregroundMark x1="75831" y1="38080" x2="86405" y2="54180"/>
                        <a14:foregroundMark x1="86405" y1="54180" x2="88520" y2="78019"/>
                        <a14:foregroundMark x1="96979" y1="55108" x2="94562" y2="75851"/>
                        <a14:foregroundMark x1="81269" y1="85449" x2="35045" y2="92260"/>
                        <a14:foregroundMark x1="35045" y1="92260" x2="12387" y2="81115"/>
                        <a14:foregroundMark x1="12387" y1="81115" x2="2719" y2="56656"/>
                        <a14:foregroundMark x1="2719" y1="56656" x2="2115" y2="51393"/>
                        <a14:foregroundMark x1="46526" y1="4954" x2="50151" y2="3406"/>
                        <a14:foregroundMark x1="96979" y1="45511" x2="97885" y2="58514"/>
                        <a14:foregroundMark x1="4532" y1="42105" x2="6042" y2="54489"/>
                        <a14:foregroundMark x1="4532" y1="75542" x2="5136" y2="81424"/>
                        <a14:foregroundMark x1="50453" y1="63467" x2="50453" y2="63467"/>
                        <a14:foregroundMark x1="34139" y1="81115" x2="69789" y2="80186"/>
                        <a14:foregroundMark x1="16616" y1="96594" x2="43807" y2="95975"/>
                        <a14:foregroundMark x1="28399" y1="79876" x2="35347" y2="81734"/>
                        <a14:foregroundMark x1="51662" y1="59133" x2="48036" y2="66563"/>
                        <a14:foregroundMark x1="27795" y1="52012" x2="42900" y2="52012"/>
                        <a14:foregroundMark x1="67372" y1="52012" x2="65257" y2="52012"/>
                        <a14:foregroundMark x1="29909" y1="41176" x2="34441" y2="49845"/>
                        <a14:foregroundMark x1="66767" y1="49845" x2="66767" y2="49845"/>
                        <a14:foregroundMark x1="73112" y1="39628" x2="69486" y2="53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703" y="1332042"/>
            <a:ext cx="1630924" cy="15915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49A64-9B36-F3E0-F226-B9F949B9EFB1}"/>
              </a:ext>
            </a:extLst>
          </p:cNvPr>
          <p:cNvSpPr/>
          <p:nvPr/>
        </p:nvSpPr>
        <p:spPr>
          <a:xfrm rot="4033633">
            <a:off x="2668208" y="1924152"/>
            <a:ext cx="1968759" cy="410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1441A-BCC6-CDD8-C10D-30C998BFF355}"/>
              </a:ext>
            </a:extLst>
          </p:cNvPr>
          <p:cNvSpPr txBox="1"/>
          <p:nvPr/>
        </p:nvSpPr>
        <p:spPr>
          <a:xfrm>
            <a:off x="6096000" y="5736149"/>
            <a:ext cx="63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M. Hardt et al. Equality of opportunity in supervised learning.  </a:t>
            </a:r>
            <a:r>
              <a:rPr lang="en-US" sz="1400" i="1" dirty="0"/>
              <a:t>Advances in Neural Information Processing Systems, volume 29</a:t>
            </a:r>
            <a:r>
              <a:rPr lang="en-US" sz="1400" dirty="0"/>
              <a:t>. Curran Associates, 2016. </a:t>
            </a:r>
          </a:p>
        </p:txBody>
      </p:sp>
    </p:spTree>
    <p:extLst>
      <p:ext uri="{BB962C8B-B14F-4D97-AF65-F5344CB8AC3E}">
        <p14:creationId xmlns:p14="http://schemas.microsoft.com/office/powerpoint/2010/main" val="1527529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Fairness – Equal opportunity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1859399"/>
                <a:ext cx="7772402" cy="2051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latin typeface="Amasis MT Pro" panose="020405040500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be the group of protected features.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Let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≔{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ℐ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 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Equal opportunity demands that the false negative rate be equal within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and every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: 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9399"/>
                <a:ext cx="7772402" cy="2051331"/>
              </a:xfrm>
              <a:prstGeom prst="rect">
                <a:avLst/>
              </a:prstGeom>
              <a:blipFill>
                <a:blip r:embed="rId4"/>
                <a:stretch>
                  <a:fillRect l="-627" t="-1484" b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911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Fairness – Equal opportunity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1859399"/>
                <a:ext cx="7772402" cy="4039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latin typeface="Amasis MT Pro" panose="020405040500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be the group of protected features.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Let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≔{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ℐ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 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Equal opportunity demands that the false negative rate be equal within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and every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: 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We can constrain the model with: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(=0.05)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9399"/>
                <a:ext cx="7772402" cy="4039696"/>
              </a:xfrm>
              <a:prstGeom prst="rect">
                <a:avLst/>
              </a:prstGeom>
              <a:blipFill>
                <a:blip r:embed="rId4"/>
                <a:stretch>
                  <a:fillRect l="-627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7E01E-6B9E-1C54-86BE-552C857FA347}"/>
                  </a:ext>
                </a:extLst>
              </p:cNvPr>
              <p:cNvSpPr txBox="1"/>
              <p:nvPr/>
            </p:nvSpPr>
            <p:spPr>
              <a:xfrm>
                <a:off x="7007289" y="4879913"/>
                <a:ext cx="4851919" cy="43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masis MT Pro" panose="02040504050005020304" pitchFamily="18" charset="0"/>
                  </a:rPr>
                  <a:t>is the set of samples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7E01E-6B9E-1C54-86BE-552C857FA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289" y="4879913"/>
                <a:ext cx="4851919" cy="434734"/>
              </a:xfrm>
              <a:prstGeom prst="rect">
                <a:avLst/>
              </a:prstGeom>
              <a:blipFill>
                <a:blip r:embed="rId5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5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Fairness – Equal 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9" y="1859399"/>
                <a:ext cx="7772402" cy="343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latin typeface="Amasis MT Pro" panose="020405040500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be the group of protected features. </a:t>
                </a: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Let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≔{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ℐ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 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Equal odds demands that </a:t>
                </a:r>
                <a:r>
                  <a:rPr lang="en-US" b="1" dirty="0">
                    <a:solidFill>
                      <a:srgbClr val="FF0000"/>
                    </a:solidFill>
                    <a:latin typeface="Amasis MT Pro" panose="02040504050005020304" pitchFamily="18" charset="0"/>
                  </a:rPr>
                  <a:t>both</a:t>
                </a:r>
                <a:r>
                  <a:rPr lang="en-US" dirty="0">
                    <a:latin typeface="Amasis MT Pro" panose="02040504050005020304" pitchFamily="18" charset="0"/>
                  </a:rPr>
                  <a:t> the false negative and false positive rate be equal within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Which we can constrain similarly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9399"/>
                <a:ext cx="7772402" cy="3436325"/>
              </a:xfrm>
              <a:prstGeom prst="rect">
                <a:avLst/>
              </a:prstGeom>
              <a:blipFill>
                <a:blip r:embed="rId4"/>
                <a:stretch>
                  <a:fillRect l="-627" t="-887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724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Rule set fairness – Heart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5FA0A5-6073-0E89-3805-DA409D22AA85}"/>
                  </a:ext>
                </a:extLst>
              </p:cNvPr>
              <p:cNvSpPr txBox="1"/>
              <p:nvPr/>
            </p:nvSpPr>
            <p:spPr>
              <a:xfrm>
                <a:off x="1108177" y="2754777"/>
                <a:ext cx="40681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= 1)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0.1) 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2.1)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0.80)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𝑡h𝑎𝑙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= 7)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2.61)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5FA0A5-6073-0E89-3805-DA409D22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77" y="2754777"/>
                <a:ext cx="4068148" cy="2031325"/>
              </a:xfrm>
              <a:prstGeom prst="rect">
                <a:avLst/>
              </a:prstGeom>
              <a:blipFill>
                <a:blip r:embed="rId4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8A99F9-53F3-03E9-48AB-42A788499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14355"/>
              </p:ext>
            </p:extLst>
          </p:nvPr>
        </p:nvGraphicFramePr>
        <p:xfrm>
          <a:off x="6096000" y="2020268"/>
          <a:ext cx="5665238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479">
                  <a:extLst>
                    <a:ext uri="{9D8B030D-6E8A-4147-A177-3AD203B41FA5}">
                      <a16:colId xmlns:a16="http://schemas.microsoft.com/office/drawing/2014/main" val="3874547994"/>
                    </a:ext>
                  </a:extLst>
                </a:gridCol>
                <a:gridCol w="855600">
                  <a:extLst>
                    <a:ext uri="{9D8B030D-6E8A-4147-A177-3AD203B41FA5}">
                      <a16:colId xmlns:a16="http://schemas.microsoft.com/office/drawing/2014/main" val="3863243724"/>
                    </a:ext>
                  </a:extLst>
                </a:gridCol>
                <a:gridCol w="1791477">
                  <a:extLst>
                    <a:ext uri="{9D8B030D-6E8A-4147-A177-3AD203B41FA5}">
                      <a16:colId xmlns:a16="http://schemas.microsoft.com/office/drawing/2014/main" val="2070957588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104045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Eq. Opportunity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Eq. Odds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8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85.5 %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8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fairness violation (FN)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25.3 %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10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56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36.0 %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fairness violation (FP)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98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573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958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Rule set fairness – Heart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5FA0A5-6073-0E89-3805-DA409D22AA85}"/>
                  </a:ext>
                </a:extLst>
              </p:cNvPr>
              <p:cNvSpPr txBox="1"/>
              <p:nvPr/>
            </p:nvSpPr>
            <p:spPr>
              <a:xfrm>
                <a:off x="186614" y="3016379"/>
                <a:ext cx="5665238" cy="1512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1.1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n-N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nn-N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n-NO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n-NO" i="1" dirty="0">
                                  <a:latin typeface="Cambria Math" panose="02040503050406030204" pitchFamily="18" charset="0"/>
                                </a:rPr>
                                <m:t>𝑡h𝑎𝑙</m:t>
                              </m:r>
                              <m:r>
                                <a:rPr lang="nn-NO" i="1" dirty="0">
                                  <a:latin typeface="Cambria Math" panose="02040503050406030204" pitchFamily="18" charset="0"/>
                                </a:rPr>
                                <m:t> = 7</m:t>
                              </m:r>
                            </m:e>
                          </m:d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nn-N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n-NO" i="1" dirty="0">
                                  <a:latin typeface="Cambria Math" panose="02040503050406030204" pitchFamily="18" charset="0"/>
                                </a:rPr>
                                <m:t>𝑡𝑟𝑒𝑠𝑡𝑏𝑝𝑠</m:t>
                              </m:r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n-NO" i="1" dirty="0">
                                  <a:latin typeface="Cambria Math" panose="02040503050406030204" pitchFamily="18" charset="0"/>
                                </a:rPr>
                                <m:t>108.1</m:t>
                              </m:r>
                            </m:e>
                          </m:d>
                        </m:e>
                      </m:d>
                      <m:r>
                        <a:rPr lang="nn-NO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n-NO" i="1" dirty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nn-N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n-NO" i="1" dirty="0">
                              <a:latin typeface="Cambria Math" panose="02040503050406030204" pitchFamily="18" charset="0"/>
                            </a:rPr>
                            <m:t>𝑒𝑥𝑎𝑛𝑔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nn-NO" i="1" dirty="0">
                              <a:latin typeface="Cambria Math" panose="02040503050406030204" pitchFamily="18" charset="0"/>
                            </a:rPr>
                            <m:t> 0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nn-NO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n-NO" i="1" dirty="0">
                              <a:latin typeface="Cambria Math" panose="02040503050406030204" pitchFamily="18" charset="0"/>
                            </a:rPr>
                            <m:t>𝑡h𝑎𝑙𝑎𝑐h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nn-NO" i="1" dirty="0">
                              <a:latin typeface="Cambria Math" panose="02040503050406030204" pitchFamily="18" charset="0"/>
                            </a:rPr>
                            <m:t>144.0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 = 4))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5FA0A5-6073-0E89-3805-DA409D22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14" y="3016379"/>
                <a:ext cx="5665238" cy="1512978"/>
              </a:xfrm>
              <a:prstGeom prst="rect">
                <a:avLst/>
              </a:prstGeom>
              <a:blipFill>
                <a:blip r:embed="rId4"/>
                <a:stretch>
                  <a:fillRect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70C5422-BC4A-CF41-ABCC-3F12EC574A56}"/>
              </a:ext>
            </a:extLst>
          </p:cNvPr>
          <p:cNvSpPr txBox="1"/>
          <p:nvPr/>
        </p:nvSpPr>
        <p:spPr>
          <a:xfrm>
            <a:off x="838199" y="129636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masis MT Pro" panose="02040504050005020304" pitchFamily="18" charset="0"/>
              </a:rPr>
              <a:t>Equal opportunity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CB21C55-16FD-5AE7-FADE-8916348A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89386"/>
              </p:ext>
            </p:extLst>
          </p:nvPr>
        </p:nvGraphicFramePr>
        <p:xfrm>
          <a:off x="6096000" y="2020268"/>
          <a:ext cx="5665238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479">
                  <a:extLst>
                    <a:ext uri="{9D8B030D-6E8A-4147-A177-3AD203B41FA5}">
                      <a16:colId xmlns:a16="http://schemas.microsoft.com/office/drawing/2014/main" val="3874547994"/>
                    </a:ext>
                  </a:extLst>
                </a:gridCol>
                <a:gridCol w="855600">
                  <a:extLst>
                    <a:ext uri="{9D8B030D-6E8A-4147-A177-3AD203B41FA5}">
                      <a16:colId xmlns:a16="http://schemas.microsoft.com/office/drawing/2014/main" val="3863243724"/>
                    </a:ext>
                  </a:extLst>
                </a:gridCol>
                <a:gridCol w="1791477">
                  <a:extLst>
                    <a:ext uri="{9D8B030D-6E8A-4147-A177-3AD203B41FA5}">
                      <a16:colId xmlns:a16="http://schemas.microsoft.com/office/drawing/2014/main" val="2070957588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104045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Eq. Opportunity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Eq. Odds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8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85.5 %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83.1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8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fairness violation (FN)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25.3 %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2.6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10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13.4 %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56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36.0 %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16.0 %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fairness violation (FP)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19.5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28.1 %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98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8.5 %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573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596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Rule set fairness – Heart Disease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C5422-BC4A-CF41-ABCC-3F12EC574A56}"/>
              </a:ext>
            </a:extLst>
          </p:cNvPr>
          <p:cNvSpPr txBox="1"/>
          <p:nvPr/>
        </p:nvSpPr>
        <p:spPr>
          <a:xfrm>
            <a:off x="838199" y="129636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masis MT Pro" panose="02040504050005020304" pitchFamily="18" charset="0"/>
              </a:rPr>
              <a:t>Equalized odds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A5AB7D-CB87-A720-E739-C25B4D562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86718"/>
              </p:ext>
            </p:extLst>
          </p:nvPr>
        </p:nvGraphicFramePr>
        <p:xfrm>
          <a:off x="6096000" y="2020268"/>
          <a:ext cx="5665238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479">
                  <a:extLst>
                    <a:ext uri="{9D8B030D-6E8A-4147-A177-3AD203B41FA5}">
                      <a16:colId xmlns:a16="http://schemas.microsoft.com/office/drawing/2014/main" val="3874547994"/>
                    </a:ext>
                  </a:extLst>
                </a:gridCol>
                <a:gridCol w="855600">
                  <a:extLst>
                    <a:ext uri="{9D8B030D-6E8A-4147-A177-3AD203B41FA5}">
                      <a16:colId xmlns:a16="http://schemas.microsoft.com/office/drawing/2014/main" val="3863243724"/>
                    </a:ext>
                  </a:extLst>
                </a:gridCol>
                <a:gridCol w="1791477">
                  <a:extLst>
                    <a:ext uri="{9D8B030D-6E8A-4147-A177-3AD203B41FA5}">
                      <a16:colId xmlns:a16="http://schemas.microsoft.com/office/drawing/2014/main" val="2070957588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104045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Eq. Opportunity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Eq. Odds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8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85.5 %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83.1 %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84.1</a:t>
                      </a:r>
                      <a:r>
                        <a:rPr lang="en-US" dirty="0"/>
                        <a:t>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8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fairness violation (FN)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25.3 %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2.6 %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4.11</a:t>
                      </a:r>
                      <a:r>
                        <a:rPr lang="en-US" dirty="0"/>
                        <a:t>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10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13.4 %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24.1 %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56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36.0 %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16.0 %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20.0 %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fairness violation (FP)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19.5 %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4.09</a:t>
                      </a:r>
                      <a:r>
                        <a:rPr lang="en-US" dirty="0"/>
                        <a:t>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24.7 %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28.1 %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11.2 %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98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0.0 %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8.5 %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7.1 %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5738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29CFF-8A7B-3A9D-9D96-F48225F50BDE}"/>
                  </a:ext>
                </a:extLst>
              </p:cNvPr>
              <p:cNvSpPr txBox="1"/>
              <p:nvPr/>
            </p:nvSpPr>
            <p:spPr>
              <a:xfrm>
                <a:off x="186613" y="3034204"/>
                <a:ext cx="56652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𝑐𝑎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0.1)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𝑡𝑟𝑒𝑠𝑡𝑏𝑝𝑠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118.1)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𝑡h𝑎𝑙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≠ 3)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𝑜𝑙𝑑𝑝𝑒𝑎𝑘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≥ 2.41)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nn-N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𝑒𝑥𝑎𝑛𝑔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≠ 0)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𝑐𝑝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= 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29CFF-8A7B-3A9D-9D96-F48225F5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13" y="3034204"/>
                <a:ext cx="5665238" cy="1477328"/>
              </a:xfrm>
              <a:prstGeom prst="rect">
                <a:avLst/>
              </a:prstGeom>
              <a:blipFill>
                <a:blip r:embed="rId4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567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FC7BA159-310A-DCA5-4C3E-B24F427421EB}"/>
              </a:ext>
            </a:extLst>
          </p:cNvPr>
          <p:cNvGrpSpPr/>
          <p:nvPr/>
        </p:nvGrpSpPr>
        <p:grpSpPr>
          <a:xfrm>
            <a:off x="-1059447" y="259401"/>
            <a:ext cx="5021847" cy="6339198"/>
            <a:chOff x="-795287" y="625211"/>
            <a:chExt cx="5021847" cy="63391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3D1A3D-2B80-0872-8847-A0832B82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685" y="1899830"/>
              <a:ext cx="614742" cy="6373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1A5F8-8D43-DFFB-D2DC-8CAE5D12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1427" y="1899829"/>
              <a:ext cx="614742" cy="63730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ABD900-2BFA-78D1-D523-DC0BD0EA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685" y="2537138"/>
              <a:ext cx="614742" cy="6373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D3756A-5871-DB72-A24E-D7D541F6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10" y1="34756" x2="58710" y2="34756"/>
                        </a14:backgroundRemoval>
                      </a14:imgEffect>
                      <a14:imgEffect>
                        <a14:saturation sat="17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1427" y="2537137"/>
              <a:ext cx="614742" cy="637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B8FE52-B45D-2D32-125A-ACB3758BD5E6}"/>
                </a:ext>
              </a:extLst>
            </p:cNvPr>
            <p:cNvGrpSpPr/>
            <p:nvPr/>
          </p:nvGrpSpPr>
          <p:grpSpPr>
            <a:xfrm>
              <a:off x="386685" y="3174445"/>
              <a:ext cx="1229484" cy="1274617"/>
              <a:chOff x="5150498" y="2021838"/>
              <a:chExt cx="1140496" cy="120671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0C81137-1089-995B-200E-4D9E46500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34E2A94-3A4F-B054-B8EF-F87C58338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ED42501-EDD7-FA8A-42E3-1D2635FDB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3F61611-1266-4EAA-32E3-384CCD6E6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7DABA4-6261-7AF5-50AA-43CC2BF48622}"/>
                </a:ext>
              </a:extLst>
            </p:cNvPr>
            <p:cNvGrpSpPr/>
            <p:nvPr/>
          </p:nvGrpSpPr>
          <p:grpSpPr>
            <a:xfrm>
              <a:off x="386685" y="4426062"/>
              <a:ext cx="1229484" cy="1274617"/>
              <a:chOff x="5150498" y="2021838"/>
              <a:chExt cx="1140496" cy="120671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441611-53ED-51AA-D908-EBAFE444D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90317FC-F30B-8C7B-1936-ED423EC49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912E9F4-7771-5ECF-A9DF-7D6F5B3DD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7A1B2B0-B7F8-B7C0-9403-5880F3851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4C615-13FB-92E6-AD0A-14967385984F}"/>
                </a:ext>
              </a:extLst>
            </p:cNvPr>
            <p:cNvGrpSpPr/>
            <p:nvPr/>
          </p:nvGrpSpPr>
          <p:grpSpPr>
            <a:xfrm>
              <a:off x="1618948" y="1899829"/>
              <a:ext cx="1229484" cy="1274617"/>
              <a:chOff x="5150498" y="2021838"/>
              <a:chExt cx="1140496" cy="120671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432CDBB-28CF-F938-E7F1-A34537EA2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A5A6AE7-767F-2BCD-ED80-8215C8B5E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261A171-762D-9F4A-A5BD-15BE38F7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B21BCF0-E8D4-20D8-1DEB-21475483B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8442EF-798D-9DF2-AC9F-2565298D70D4}"/>
                </a:ext>
              </a:extLst>
            </p:cNvPr>
            <p:cNvGrpSpPr/>
            <p:nvPr/>
          </p:nvGrpSpPr>
          <p:grpSpPr>
            <a:xfrm>
              <a:off x="1616169" y="3174444"/>
              <a:ext cx="1229484" cy="1274617"/>
              <a:chOff x="5150498" y="2021838"/>
              <a:chExt cx="1140496" cy="120671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9D8EEA0-4DCB-5439-05C8-A4A22F3A5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D8D6EBD-47FF-2076-8E32-8DD838E4A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0418EEF-964E-ED67-D381-B016F89C5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4FD953C-7278-273D-C7D9-6B1AF1725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D03553-CA3C-2A05-9ACB-1E8A2B4A2B8C}"/>
                </a:ext>
              </a:extLst>
            </p:cNvPr>
            <p:cNvGrpSpPr/>
            <p:nvPr/>
          </p:nvGrpSpPr>
          <p:grpSpPr>
            <a:xfrm>
              <a:off x="1616169" y="625211"/>
              <a:ext cx="1229484" cy="1274617"/>
              <a:chOff x="5150498" y="2021838"/>
              <a:chExt cx="1140496" cy="120671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17CB902-19AB-17AA-9458-F493001F5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0DE9A2A-3D03-781A-BB54-78DE24BCE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BB5E9CB-3681-DBDE-4478-D072F560B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A092CF-ECEE-31A0-AB50-2BCB29BAB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65C894-B39E-373A-6119-FE23BFD501F8}"/>
                </a:ext>
              </a:extLst>
            </p:cNvPr>
            <p:cNvGrpSpPr/>
            <p:nvPr/>
          </p:nvGrpSpPr>
          <p:grpSpPr>
            <a:xfrm>
              <a:off x="390854" y="629641"/>
              <a:ext cx="1229484" cy="1274617"/>
              <a:chOff x="5150498" y="2021838"/>
              <a:chExt cx="1140496" cy="120671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714DE4D-494C-D57D-C592-9FD6A98FD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C93E7D4-1295-18E9-AFBF-5A8BFC291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FD388BE-15AD-5EF4-FFDB-5F6F59E66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46A195A-D631-207F-C5E0-98FFE5651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CE74AC-E47D-99B8-B3C8-164FD689F5EF}"/>
                </a:ext>
              </a:extLst>
            </p:cNvPr>
            <p:cNvGrpSpPr/>
            <p:nvPr/>
          </p:nvGrpSpPr>
          <p:grpSpPr>
            <a:xfrm>
              <a:off x="386685" y="5676892"/>
              <a:ext cx="1229484" cy="1274617"/>
              <a:chOff x="5150498" y="2021838"/>
              <a:chExt cx="1140496" cy="120671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714512F-D373-3F6D-E4D5-7AE93BE0E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0F9DA6D9-64B2-1B1F-69FD-A47788E15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C99C30F-168F-A184-B9DE-91ED5D23B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1494622-24F3-D2A9-F1EE-E6F2FB6DB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3825C1-3477-E912-08F0-B95E2B3638BC}"/>
                </a:ext>
              </a:extLst>
            </p:cNvPr>
            <p:cNvGrpSpPr/>
            <p:nvPr/>
          </p:nvGrpSpPr>
          <p:grpSpPr>
            <a:xfrm>
              <a:off x="1616169" y="4438965"/>
              <a:ext cx="1229484" cy="1274617"/>
              <a:chOff x="5150498" y="2021838"/>
              <a:chExt cx="1140496" cy="120671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DB7C91A-E35F-42A5-2EF2-F5B63DD9D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9B3F12E-2C5C-989C-FB4E-8F147569A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C9A4A8C-7A2E-D84B-5A01-FA76AC341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43A4A10-A247-1697-119A-3C3A73B2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1D4A09E-50B5-D64B-9A12-244B01623091}"/>
                </a:ext>
              </a:extLst>
            </p:cNvPr>
            <p:cNvGrpSpPr/>
            <p:nvPr/>
          </p:nvGrpSpPr>
          <p:grpSpPr>
            <a:xfrm>
              <a:off x="1616169" y="5689792"/>
              <a:ext cx="1229484" cy="1274617"/>
              <a:chOff x="5150498" y="2021838"/>
              <a:chExt cx="1140496" cy="1206718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F385C3A-2121-C5EE-9627-BE36F8410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925BF2C5-56E3-7E6D-0116-EAD5DE65B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093E66DE-E7DA-1E89-3221-FFCC05FE6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9752787-AB96-22BD-39B6-B07E162AD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085F2E8-E4CF-909F-75BC-82302CEB90CA}"/>
                </a:ext>
              </a:extLst>
            </p:cNvPr>
            <p:cNvGrpSpPr/>
            <p:nvPr/>
          </p:nvGrpSpPr>
          <p:grpSpPr>
            <a:xfrm>
              <a:off x="2841484" y="629639"/>
              <a:ext cx="1229484" cy="1274617"/>
              <a:chOff x="5150498" y="2021838"/>
              <a:chExt cx="1140496" cy="1206718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E5660A9-5974-1673-6E5D-C7F691C19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14E8848-9E1B-CF23-E30A-EBDD11D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203211-3D22-72DF-51C4-D90FE5D0A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A3A3606-2519-8B03-0CB1-93B318226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05DFD81-3AA0-B6E4-C887-179E62D8E33F}"/>
                </a:ext>
              </a:extLst>
            </p:cNvPr>
            <p:cNvGrpSpPr/>
            <p:nvPr/>
          </p:nvGrpSpPr>
          <p:grpSpPr>
            <a:xfrm>
              <a:off x="2845653" y="1889730"/>
              <a:ext cx="1229484" cy="1274617"/>
              <a:chOff x="5150498" y="2021838"/>
              <a:chExt cx="1140496" cy="1206718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AD24E41C-3D8C-5A56-7025-B59D93A5E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F42A94A4-D921-8AFE-039F-5185F9A4E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218BC5C-1F0A-810E-29DE-7631412BB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E1987FF-A791-0998-F0C5-85EAB5F20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B0C4B28-0CFC-92D7-97BA-C688B8A5BAF8}"/>
                </a:ext>
              </a:extLst>
            </p:cNvPr>
            <p:cNvGrpSpPr/>
            <p:nvPr/>
          </p:nvGrpSpPr>
          <p:grpSpPr>
            <a:xfrm>
              <a:off x="2848432" y="3214954"/>
              <a:ext cx="1229484" cy="1274617"/>
              <a:chOff x="5150498" y="2021838"/>
              <a:chExt cx="1140496" cy="1206718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ECF4991-0E9F-2C75-E72C-005210DDE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9B710791-B708-A786-E74E-450F8001A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5051C6C-F67C-6500-7E9C-1E5BF36BB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0D6C22C-06F9-53B8-8714-89E89F6F0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AB65DD4-C650-DC78-8BA7-316A752957B1}"/>
                </a:ext>
              </a:extLst>
            </p:cNvPr>
            <p:cNvGrpSpPr/>
            <p:nvPr/>
          </p:nvGrpSpPr>
          <p:grpSpPr>
            <a:xfrm>
              <a:off x="2848432" y="4428871"/>
              <a:ext cx="1229484" cy="1274617"/>
              <a:chOff x="5150498" y="2021838"/>
              <a:chExt cx="1140496" cy="1206718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EF1E28BA-B128-F256-081C-1647F871C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DE83CE3-E65B-FE5F-14A0-AAE60844A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BCC9B33-A3D3-972F-00DE-E5FF4FACC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44DAF6F1-DCB8-70AC-6753-CD561DCCA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ECFC52-CADD-E8A0-D75A-27B605ECF89F}"/>
                </a:ext>
              </a:extLst>
            </p:cNvPr>
            <p:cNvGrpSpPr/>
            <p:nvPr/>
          </p:nvGrpSpPr>
          <p:grpSpPr>
            <a:xfrm>
              <a:off x="2864836" y="5680201"/>
              <a:ext cx="1229484" cy="1274617"/>
              <a:chOff x="5150498" y="2021838"/>
              <a:chExt cx="1140496" cy="120671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C88E6CC-06D2-2680-3236-46EB2BD7F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021839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FADD2F5-49C3-5453-877C-AC831C706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021838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8FF3F6AD-310B-48D6-4558-941B540FE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50498" y="2625197"/>
                <a:ext cx="570248" cy="603359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471AF8C-10EC-188F-8355-41BF34C16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8710" y1="34756" x2="58710" y2="347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20746" y="2625196"/>
                <a:ext cx="570248" cy="603359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349D36-4D9C-C5B4-4C90-4414DA79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629" b="99239" l="9816" r="93661">
                          <a14:foregroundMark x1="88753" y1="61168" x2="93865" y2="76904"/>
                          <a14:foregroundMark x1="52761" y1="87563" x2="76892" y2="93401"/>
                          <a14:foregroundMark x1="79346" y1="96447" x2="87730" y2="96447"/>
                          <a14:foregroundMark x1="58078" y1="95178" x2="70348" y2="97970"/>
                          <a14:foregroundMark x1="69939" y1="94416" x2="69939" y2="96701"/>
                          <a14:foregroundMark x1="71984" y1="98985" x2="78323" y2="99492"/>
                          <a14:foregroundMark x1="74642" y1="11929" x2="83027" y2="86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95287" y="1775832"/>
              <a:ext cx="5021847" cy="396456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1E8BD-951F-2337-BC73-24C6D5F6D83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55AB74-FFA6-7169-18B3-8ED35173620E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9CBEDA-0C11-AEB9-A506-5FB5BE5D7AE0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39" name="Picture 38" descr="A red and black logo&#10;&#10;Description automatically generated">
              <a:extLst>
                <a:ext uri="{FF2B5EF4-FFF2-40B4-BE49-F238E27FC236}">
                  <a16:creationId xmlns:a16="http://schemas.microsoft.com/office/drawing/2014/main" id="{216459A6-F1C7-C5CB-D768-F8780C7D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F0DA24A-B27D-4681-0907-90EEB6536A43}"/>
              </a:ext>
            </a:extLst>
          </p:cNvPr>
          <p:cNvSpPr/>
          <p:nvPr/>
        </p:nvSpPr>
        <p:spPr>
          <a:xfrm rot="3913599">
            <a:off x="2828503" y="1110967"/>
            <a:ext cx="3897043" cy="1483411"/>
          </a:xfrm>
          <a:prstGeom prst="rect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AC0B-3415-58A0-3516-BCE8C3B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034BC3-90A3-5E71-DD62-65ECDA4AE4CA}"/>
                  </a:ext>
                </a:extLst>
              </p:cNvPr>
              <p:cNvSpPr>
                <a:spLocks noGrp="1"/>
              </p:cNvSpPr>
              <p:nvPr>
                <p:ph sz="half" idx="14"/>
              </p:nvPr>
            </p:nvSpPr>
            <p:spPr>
              <a:xfrm>
                <a:off x="5150498" y="1534017"/>
                <a:ext cx="6300066" cy="2753503"/>
              </a:xfrm>
            </p:spPr>
            <p:txBody>
              <a:bodyPr/>
              <a:lstStyle/>
              <a:p>
                <a:r>
                  <a:rPr lang="en-US" dirty="0">
                    <a:latin typeface="Amasis MT Pro" panose="02040504050005020304" pitchFamily="18" charset="0"/>
                  </a:rPr>
                  <a:t>Given a dataset consisting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samples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features, with samples </a:t>
                </a:r>
                <a:r>
                  <a:rPr lang="es-ES" dirty="0">
                    <a:latin typeface="Amasis MT Pro" panose="02040504050005020304" pitchFamily="18" charset="0"/>
                  </a:rPr>
                  <a:t>labeled </a:t>
                </a:r>
                <a:r>
                  <a:rPr lang="es-ES" dirty="0" err="1">
                    <a:latin typeface="Amasis MT Pro" panose="02040504050005020304" pitchFamily="18" charset="0"/>
                  </a:rPr>
                  <a:t>with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s-ES" dirty="0"/>
                  <a:t>or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 0 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and divided into 2 classes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s-ES" b="0" dirty="0">
                    <a:latin typeface="Amasis MT Pro" panose="020405040500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s-ES" b="0" dirty="0">
                    <a:latin typeface="Amasis MT Pro" panose="02040504050005020304" pitchFamily="18" charset="0"/>
                  </a:rPr>
                  <a:t>,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respectively</a:t>
                </a:r>
                <a:r>
                  <a:rPr lang="es-ES" b="0" dirty="0">
                    <a:latin typeface="Amasis MT Pro" panose="02040504050005020304" pitchFamily="18" charset="0"/>
                  </a:rPr>
                  <a:t>. </a:t>
                </a:r>
              </a:p>
              <a:p>
                <a:endParaRPr lang="es-ES" b="0" dirty="0">
                  <a:latin typeface="Amasis MT Pro" panose="02040504050005020304" pitchFamily="18" charset="0"/>
                </a:endParaRPr>
              </a:p>
              <a:p>
                <a:r>
                  <a:rPr lang="es-ES" b="0" dirty="0" err="1">
                    <a:latin typeface="Amasis MT Pro" panose="02040504050005020304" pitchFamily="18" charset="0"/>
                  </a:rPr>
                  <a:t>We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wish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to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train</a:t>
                </a:r>
                <a:r>
                  <a:rPr lang="es-ES" b="0" dirty="0">
                    <a:latin typeface="Amasis MT Pro" panose="02040504050005020304" pitchFamily="18" charset="0"/>
                  </a:rPr>
                  <a:t> a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model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that</a:t>
                </a:r>
                <a:r>
                  <a:rPr lang="es-ES" b="0" dirty="0">
                    <a:latin typeface="Amasis MT Pro" panose="02040504050005020304" pitchFamily="18" charset="0"/>
                  </a:rPr>
                  <a:t> can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best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predict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the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class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of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an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unlabeled</a:t>
                </a:r>
                <a:r>
                  <a:rPr lang="es-ES" b="0" dirty="0">
                    <a:latin typeface="Amasis MT Pro" panose="02040504050005020304" pitchFamily="18" charset="0"/>
                  </a:rPr>
                  <a:t> </a:t>
                </a:r>
                <a:r>
                  <a:rPr lang="es-ES" b="0" dirty="0" err="1">
                    <a:latin typeface="Amasis MT Pro" panose="02040504050005020304" pitchFamily="18" charset="0"/>
                  </a:rPr>
                  <a:t>sample</a:t>
                </a:r>
                <a:r>
                  <a:rPr lang="es-ES" b="0" dirty="0">
                    <a:latin typeface="Amasis MT Pro" panose="02040504050005020304" pitchFamily="18" charset="0"/>
                  </a:rPr>
                  <a:t>.</a:t>
                </a:r>
              </a:p>
              <a:p>
                <a:endParaRPr lang="es-E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034BC3-90A3-5E71-DD62-65ECDA4AE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xfrm>
                <a:off x="5150498" y="1534017"/>
                <a:ext cx="6300066" cy="2753503"/>
              </a:xfrm>
              <a:blipFill>
                <a:blip r:embed="rId8"/>
                <a:stretch>
                  <a:fillRect l="-871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7F7BB9-6A57-B6C0-D62C-444436BD1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45735"/>
              </p:ext>
            </p:extLst>
          </p:nvPr>
        </p:nvGraphicFramePr>
        <p:xfrm>
          <a:off x="4728155" y="4695519"/>
          <a:ext cx="7002894" cy="1097280"/>
        </p:xfrm>
        <a:graphic>
          <a:graphicData uri="http://schemas.openxmlformats.org/drawingml/2006/table">
            <a:tbl>
              <a:tblPr firstRow="1" bandRow="1" bandCol="1">
                <a:tableStyleId>{7E9639D4-E3E2-4D34-9284-5A2195B3D0D7}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5131569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6209459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18737773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419358663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58598143"/>
                    </a:ext>
                  </a:extLst>
                </a:gridCol>
                <a:gridCol w="825614">
                  <a:extLst>
                    <a:ext uri="{9D8B030D-6E8A-4147-A177-3AD203B41FA5}">
                      <a16:colId xmlns:a16="http://schemas.microsoft.com/office/drawing/2014/main" val="1615286476"/>
                    </a:ext>
                  </a:extLst>
                </a:gridCol>
              </a:tblGrid>
              <a:tr h="301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Nr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Cholesterol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heart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35256"/>
                  </a:ext>
                </a:extLst>
              </a:tr>
              <a:tr h="3054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6114425"/>
                  </a:ext>
                </a:extLst>
              </a:tr>
              <a:tr h="305469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4332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A7D1BF-EC5B-0D57-4F7F-03BCD55DCDC3}"/>
              </a:ext>
            </a:extLst>
          </p:cNvPr>
          <p:cNvSpPr txBox="1"/>
          <p:nvPr/>
        </p:nvSpPr>
        <p:spPr>
          <a:xfrm>
            <a:off x="5122975" y="753697"/>
            <a:ext cx="571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The Sample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1538051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5673" y="2617237"/>
            <a:ext cx="4516120" cy="1623526"/>
          </a:xfrm>
        </p:spPr>
        <p:txBody>
          <a:bodyPr/>
          <a:lstStyle/>
          <a:p>
            <a:pPr algn="ctr"/>
            <a:r>
              <a:rPr lang="en-US" b="1" noProof="0" dirty="0">
                <a:latin typeface="Amasis MT Pro" panose="02040504050005020304" pitchFamily="18" charset="0"/>
              </a:rPr>
              <a:t>Generalizing to more classes</a:t>
            </a:r>
            <a:endParaRPr lang="en-US" noProof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41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0201DA-194A-B599-0E69-093F85B7CA88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FAF768-6848-D91A-5C39-F325FC28C0A5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7FF9-E91A-6A18-FA98-7EB9D65F4752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3" name="Picture 12" descr="A red and black logo&#10;&#10;Description automatically generated">
              <a:extLst>
                <a:ext uri="{FF2B5EF4-FFF2-40B4-BE49-F238E27FC236}">
                  <a16:creationId xmlns:a16="http://schemas.microsoft.com/office/drawing/2014/main" id="{C2645FE5-6825-1742-E654-816BCA2A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AC0B-3415-58A0-3516-BCE8C3B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820E25-0744-C50D-97D5-CFB52DFD510B}"/>
              </a:ext>
            </a:extLst>
          </p:cNvPr>
          <p:cNvSpPr txBox="1"/>
          <p:nvPr/>
        </p:nvSpPr>
        <p:spPr>
          <a:xfrm>
            <a:off x="5323472" y="750214"/>
            <a:ext cx="571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More than 2 decisions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549A64-9B36-F3E0-F226-B9F949B9EFB1}"/>
              </a:ext>
            </a:extLst>
          </p:cNvPr>
          <p:cNvSpPr/>
          <p:nvPr/>
        </p:nvSpPr>
        <p:spPr>
          <a:xfrm rot="4032638">
            <a:off x="2746588" y="1935020"/>
            <a:ext cx="1968759" cy="410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82E2F7-036F-7961-8785-01186ADAA30C}"/>
              </a:ext>
            </a:extLst>
          </p:cNvPr>
          <p:cNvGrpSpPr/>
          <p:nvPr/>
        </p:nvGrpSpPr>
        <p:grpSpPr>
          <a:xfrm>
            <a:off x="-284021" y="1263859"/>
            <a:ext cx="4753962" cy="4561506"/>
            <a:chOff x="3113068" y="218588"/>
            <a:chExt cx="6957858" cy="62367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B200B4-FCBB-B885-E73F-6CB30C3A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8646" y="1119868"/>
              <a:ext cx="6522280" cy="48034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B9BDEA-0287-7DB9-DCC1-EE7B7AFAB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94608" l="3610" r="93141">
                          <a14:foregroundMark x1="90253" y1="54412" x2="93141" y2="54412"/>
                          <a14:foregroundMark x1="68231" y1="90441" x2="71300" y2="93137"/>
                          <a14:foregroundMark x1="3610" y1="53186" x2="4945" y2="53949"/>
                          <a14:backgroundMark x1="67690" y1="75735" x2="62635" y2="85049"/>
                          <a14:backgroundMark x1="62635" y1="85049" x2="55054" y2="49510"/>
                          <a14:backgroundMark x1="55054" y1="49510" x2="20217" y2="90686"/>
                          <a14:backgroundMark x1="20217" y1="90686" x2="20217" y2="97059"/>
                          <a14:backgroundMark x1="42058" y1="80392" x2="58484" y2="66176"/>
                          <a14:backgroundMark x1="58484" y1="66176" x2="69856" y2="65931"/>
                          <a14:backgroundMark x1="69856" y1="65931" x2="68051" y2="70343"/>
                          <a14:backgroundMark x1="45668" y1="25735" x2="46931" y2="50245"/>
                          <a14:backgroundMark x1="9025" y1="50735" x2="25090" y2="64461"/>
                          <a14:backgroundMark x1="25090" y1="64461" x2="25090" y2="65196"/>
                          <a14:backgroundMark x1="28881" y1="95098" x2="15162" y2="91422"/>
                          <a14:backgroundMark x1="6318" y1="53186" x2="11552" y2="55392"/>
                          <a14:backgroundMark x1="33935" y1="85784" x2="24910" y2="98529"/>
                          <a14:backgroundMark x1="3791" y1="55637" x2="6137" y2="57353"/>
                          <a14:backgroundMark x1="46390" y1="48529" x2="50542" y2="38480"/>
                          <a14:backgroundMark x1="50542" y1="38480" x2="51805" y2="44853"/>
                          <a14:backgroundMark x1="46029" y1="37255" x2="44585" y2="26225"/>
                          <a14:backgroundMark x1="44585" y1="26225" x2="50542" y2="120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66806" y="218588"/>
              <a:ext cx="5839194" cy="43003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6363BE-F0A4-A145-41D8-01BC138D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94608" l="3610" r="93141">
                          <a14:foregroundMark x1="90253" y1="54412" x2="93141" y2="54412"/>
                          <a14:foregroundMark x1="68231" y1="90441" x2="71300" y2="93137"/>
                          <a14:foregroundMark x1="3610" y1="53186" x2="4945" y2="53949"/>
                          <a14:backgroundMark x1="67690" y1="75735" x2="62635" y2="85049"/>
                          <a14:backgroundMark x1="62635" y1="85049" x2="55054" y2="49510"/>
                          <a14:backgroundMark x1="55054" y1="49510" x2="20217" y2="90686"/>
                          <a14:backgroundMark x1="20217" y1="90686" x2="20217" y2="97059"/>
                          <a14:backgroundMark x1="42058" y1="80392" x2="58484" y2="66176"/>
                          <a14:backgroundMark x1="58484" y1="66176" x2="69856" y2="65931"/>
                          <a14:backgroundMark x1="69856" y1="65931" x2="68051" y2="70343"/>
                          <a14:backgroundMark x1="45668" y1="25735" x2="46931" y2="50245"/>
                          <a14:backgroundMark x1="9025" y1="50735" x2="25090" y2="64461"/>
                          <a14:backgroundMark x1="25090" y1="64461" x2="25090" y2="65196"/>
                          <a14:backgroundMark x1="28881" y1="95098" x2="15162" y2="91422"/>
                          <a14:backgroundMark x1="6318" y1="53186" x2="11552" y2="55392"/>
                          <a14:backgroundMark x1="33935" y1="85784" x2="24910" y2="98529"/>
                          <a14:backgroundMark x1="3791" y1="55637" x2="6137" y2="57353"/>
                          <a14:backgroundMark x1="46390" y1="48529" x2="50542" y2="38480"/>
                          <a14:backgroundMark x1="50542" y1="38480" x2="51805" y2="44853"/>
                          <a14:backgroundMark x1="46029" y1="37255" x2="44585" y2="26225"/>
                          <a14:backgroundMark x1="44585" y1="26225" x2="50542" y2="120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113068" y="2155019"/>
              <a:ext cx="6792932" cy="4300344"/>
            </a:xfrm>
            <a:prstGeom prst="rect">
              <a:avLst/>
            </a:prstGeom>
          </p:spPr>
        </p:pic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45CCAD23-507F-5B31-68CF-A2C1A7EFE5CA}"/>
                </a:ext>
              </a:extLst>
            </p:cNvPr>
            <p:cNvSpPr/>
            <p:nvPr/>
          </p:nvSpPr>
          <p:spPr>
            <a:xfrm>
              <a:off x="4066806" y="3068320"/>
              <a:ext cx="772160" cy="741680"/>
            </a:xfrm>
            <a:prstGeom prst="cub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54E3EB-32C6-649F-3948-C260B1028683}"/>
                </a:ext>
              </a:extLst>
            </p:cNvPr>
            <p:cNvSpPr/>
            <p:nvPr/>
          </p:nvSpPr>
          <p:spPr>
            <a:xfrm>
              <a:off x="3800963" y="3963330"/>
              <a:ext cx="531685" cy="555602"/>
            </a:xfrm>
            <a:prstGeom prst="cub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77CCB97D-B466-1105-8083-4F9F78F16ABE}"/>
                </a:ext>
              </a:extLst>
            </p:cNvPr>
            <p:cNvSpPr/>
            <p:nvPr/>
          </p:nvSpPr>
          <p:spPr>
            <a:xfrm>
              <a:off x="8575040" y="1920239"/>
              <a:ext cx="1036320" cy="666579"/>
            </a:xfrm>
            <a:prstGeom prst="cub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2B228F4-298C-BFBE-0B97-070B8D6D6543}"/>
                </a:ext>
              </a:extLst>
            </p:cNvPr>
            <p:cNvSpPr/>
            <p:nvPr/>
          </p:nvSpPr>
          <p:spPr>
            <a:xfrm>
              <a:off x="8727440" y="3016349"/>
              <a:ext cx="874943" cy="741680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F0DA24A-B27D-4681-0907-90EEB6536A43}"/>
              </a:ext>
            </a:extLst>
          </p:cNvPr>
          <p:cNvSpPr/>
          <p:nvPr/>
        </p:nvSpPr>
        <p:spPr>
          <a:xfrm rot="4043749">
            <a:off x="2573030" y="1723921"/>
            <a:ext cx="4992668" cy="1483411"/>
          </a:xfrm>
          <a:prstGeom prst="rect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34BC3-90A3-5E71-DD62-65ECDA4AE4C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23472" y="1468333"/>
            <a:ext cx="6300066" cy="466358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In some situations, a Yes-or-No decision is not informative enough.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We want to classify many types of labels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For example, when diagnosing cancer, we wish to know its stage if the model determines a sample should receive a positive diagnosis.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55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Multiple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8" y="1859399"/>
                <a:ext cx="7772402" cy="322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latin typeface="Amasis MT Pro" panose="02040504050005020304" pitchFamily="18" charset="0"/>
                  </a:rPr>
                  <a:t>We </a:t>
                </a:r>
                <a:r>
                  <a:rPr lang="en-US" dirty="0">
                    <a:latin typeface="Amasis MT Pro" panose="02040504050005020304" pitchFamily="18" charset="0"/>
                  </a:rPr>
                  <a:t>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as before</a:t>
                </a:r>
                <a:r>
                  <a:rPr lang="es-ES" dirty="0">
                    <a:latin typeface="Amasis MT Pro" panose="020405040500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≔{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𝒫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&gt;0}</m:t>
                    </m:r>
                  </m:oMath>
                </a14:m>
                <a:r>
                  <a:rPr lang="es-ES" dirty="0">
                    <a:latin typeface="Amasis MT Pro" panose="02040504050005020304" pitchFamily="18" charset="0"/>
                  </a:rPr>
                  <a:t> and </a:t>
                </a:r>
              </a:p>
              <a:p>
                <a:endParaRPr lang="es-E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≔ </m:t>
                      </m:r>
                      <m:nary>
                        <m:naryPr>
                          <m:chr m:val="⋃"/>
                          <m:limLoc m:val="subSup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Υ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dirty="0">
                  <a:latin typeface="Amasis MT Pro" panose="02040504050005020304" pitchFamily="18" charset="0"/>
                </a:endParaRPr>
              </a:p>
              <a:p>
                <a:endParaRPr lang="es-ES" dirty="0">
                  <a:latin typeface="Amasis MT Pro" panose="02040504050005020304" pitchFamily="18" charset="0"/>
                </a:endParaRPr>
              </a:p>
              <a:p>
                <a:endParaRPr lang="es-E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Then, each rule will have a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determined by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: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1&amp;   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rectangle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0&amp;  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859399"/>
                <a:ext cx="7772402" cy="3227615"/>
              </a:xfrm>
              <a:prstGeom prst="rect">
                <a:avLst/>
              </a:prstGeom>
              <a:blipFill>
                <a:blip r:embed="rId4"/>
                <a:stretch>
                  <a:fillRect l="-627" t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638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Multiple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/>
              <p:nvPr/>
            </p:nvSpPr>
            <p:spPr>
              <a:xfrm>
                <a:off x="838198" y="2269946"/>
                <a:ext cx="777240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latin typeface="Amasis MT Pro" panose="02040504050005020304" pitchFamily="18" charset="0"/>
                  </a:rPr>
                  <a:t>The </a:t>
                </a:r>
                <a:r>
                  <a:rPr lang="es-ES" dirty="0" err="1">
                    <a:latin typeface="Amasis MT Pro" panose="02040504050005020304" pitchFamily="18" charset="0"/>
                  </a:rPr>
                  <a:t>constraints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for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:r>
                  <a:rPr lang="es-ES" dirty="0" err="1">
                    <a:latin typeface="Amasis MT Pro" panose="02040504050005020304" pitchFamily="18" charset="0"/>
                  </a:rPr>
                  <a:t>points</a:t>
                </a:r>
                <a:r>
                  <a:rPr lang="es-ES" dirty="0">
                    <a:latin typeface="Amasis MT Pro" panose="020405040500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 can remain the same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>
                    <a:latin typeface="Amasis MT Pro" panose="02040504050005020304" pitchFamily="18" charset="0"/>
                  </a:rPr>
                  <a:t>, we need to know if they are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masis MT Pro" panose="02040504050005020304" pitchFamily="18" charset="0"/>
                  </a:rPr>
                  <a:t>inside at least one rectangle of their class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masis MT Pro" panose="02040504050005020304" pitchFamily="18" charset="0"/>
                  </a:rPr>
                  <a:t>and</a:t>
                </a:r>
                <a:r>
                  <a:rPr lang="en-US" dirty="0">
                    <a:latin typeface="Amasis MT Pro" panose="02040504050005020304" pitchFamily="18" charset="0"/>
                  </a:rPr>
                  <a:t> outside all rectangles of other classes</a:t>
                </a:r>
              </a:p>
              <a:p>
                <a:endParaRPr lang="en-US" dirty="0">
                  <a:latin typeface="Amasis MT Pro" panose="02040504050005020304" pitchFamily="18" charset="0"/>
                </a:endParaRPr>
              </a:p>
              <a:p>
                <a:r>
                  <a:rPr lang="en-US" dirty="0">
                    <a:latin typeface="Amasis MT Pro" panose="02040504050005020304" pitchFamily="18" charset="0"/>
                  </a:rPr>
                  <a:t>We implement using 3 additional indicator variables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DBFDB-B96B-E31B-6E90-E42F78A9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269946"/>
                <a:ext cx="7772402" cy="2585323"/>
              </a:xfrm>
              <a:prstGeom prst="rect">
                <a:avLst/>
              </a:prstGeom>
              <a:blipFill>
                <a:blip r:embed="rId4"/>
                <a:stretch>
                  <a:fillRect l="-627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941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Generalization Performance – Heart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92E928-0FF0-9C6E-66B8-7F50DD5A9552}"/>
                  </a:ext>
                </a:extLst>
              </p:cNvPr>
              <p:cNvSpPr txBox="1"/>
              <p:nvPr/>
            </p:nvSpPr>
            <p:spPr>
              <a:xfrm>
                <a:off x="2740657" y="2413337"/>
                <a:ext cx="671068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𝑡𝑟𝑒𝑠𝑡𝑏𝑝𝑠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&gt;=180.1)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𝑡h𝑎𝑙𝑎𝑐h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&lt;=109.0)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𝑜𝑙𝑑𝑝𝑒𝑎𝑘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&gt;=2.80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𝑡h𝑎𝑙𝑎𝑐h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&lt;=71.0)</m:t>
                      </m:r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𝑐h𝑜𝑙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&lt;=183.0)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𝑡h𝑎𝑙𝑎𝑐h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&lt;=120.0)</m:t>
                      </m:r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&gt;=76.1)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92E928-0FF0-9C6E-66B8-7F50DD5A9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57" y="2413337"/>
                <a:ext cx="6710685" cy="2031325"/>
              </a:xfrm>
              <a:prstGeom prst="rect">
                <a:avLst/>
              </a:prstGeom>
              <a:blipFill>
                <a:blip r:embed="rId4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B88D641-1D39-BAA1-9C9C-C818F9F44518}"/>
              </a:ext>
            </a:extLst>
          </p:cNvPr>
          <p:cNvSpPr txBox="1"/>
          <p:nvPr/>
        </p:nvSpPr>
        <p:spPr>
          <a:xfrm>
            <a:off x="5186680" y="4724752"/>
            <a:ext cx="181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Accuracy: 59.4%</a:t>
            </a:r>
          </a:p>
          <a:p>
            <a:r>
              <a:rPr lang="en-US" dirty="0">
                <a:latin typeface="Amasis MT Pro" panose="02040504050005020304" pitchFamily="18" charset="0"/>
              </a:rPr>
              <a:t>after 30 minutes</a:t>
            </a:r>
          </a:p>
        </p:txBody>
      </p:sp>
    </p:spTree>
    <p:extLst>
      <p:ext uri="{BB962C8B-B14F-4D97-AF65-F5344CB8AC3E}">
        <p14:creationId xmlns:p14="http://schemas.microsoft.com/office/powerpoint/2010/main" val="4149962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524B08-F148-236E-4909-25E07921681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7C5C6-37CA-BC54-64C1-FC22638DA7B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364D-C113-302A-63F3-603BB1EF2DC6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9" name="Picture 8" descr="A red and black logo&#10;&#10;Description automatically generated">
              <a:extLst>
                <a:ext uri="{FF2B5EF4-FFF2-40B4-BE49-F238E27FC236}">
                  <a16:creationId xmlns:a16="http://schemas.microsoft.com/office/drawing/2014/main" id="{EB424068-0DD0-AB06-2686-20E334D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151-634F-8B94-BC5C-7F41E91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0F009-B5AE-E8E7-5D30-349ABC458891}"/>
              </a:ext>
            </a:extLst>
          </p:cNvPr>
          <p:cNvSpPr txBox="1"/>
          <p:nvPr/>
        </p:nvSpPr>
        <p:spPr>
          <a:xfrm>
            <a:off x="838199" y="824817"/>
            <a:ext cx="105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masis MT Pro" panose="02040504050005020304" pitchFamily="18" charset="0"/>
              </a:rPr>
              <a:t>Generalization Performance</a:t>
            </a:r>
          </a:p>
        </p:txBody>
      </p:sp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D785F0A-C373-7B0C-7B74-E5AA8C73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" y="1603074"/>
            <a:ext cx="5633722" cy="4225291"/>
          </a:xfrm>
          <a:prstGeom prst="rect">
            <a:avLst/>
          </a:prstGeom>
        </p:spPr>
      </p:pic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8B7333A-BE77-5C63-020E-EEC3647C2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12959"/>
            <a:ext cx="5633721" cy="42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800" y="487018"/>
            <a:ext cx="4516120" cy="3377354"/>
          </a:xfrm>
        </p:spPr>
        <p:txBody>
          <a:bodyPr/>
          <a:lstStyle/>
          <a:p>
            <a:pPr algn="ctr"/>
            <a:br>
              <a:rPr lang="en-US" noProof="0" dirty="0"/>
            </a:br>
            <a:r>
              <a:rPr lang="en-US" b="1" noProof="0" dirty="0">
                <a:latin typeface="Amasis MT Pro" panose="02040504050005020304" pitchFamily="18" charset="0"/>
              </a:rPr>
              <a:t>Conclusion</a:t>
            </a:r>
            <a:endParaRPr lang="en-US" noProof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60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Contribution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838198" y="2278336"/>
            <a:ext cx="8153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Our model can generate accurate, interpretable, fair and affordable rule sets that can compete against the literature in terms of quality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There is indication it outperforms the literature for small datasets with non-categorical features.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However, the performance of the model for large datasets and datasets with many categorical features is lacking</a:t>
            </a:r>
          </a:p>
        </p:txBody>
      </p:sp>
    </p:spTree>
    <p:extLst>
      <p:ext uri="{BB962C8B-B14F-4D97-AF65-F5344CB8AC3E}">
        <p14:creationId xmlns:p14="http://schemas.microsoft.com/office/powerpoint/2010/main" val="97573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1CC7E-13D1-7B1C-826B-987215C97A49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61C19-CDBD-7832-702E-CDF1EA50C71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1783F-BAF0-9098-73E4-BE1EF75AF00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0" name="Picture 9" descr="A red and black logo&#10;&#10;Description automatically generated">
              <a:extLst>
                <a:ext uri="{FF2B5EF4-FFF2-40B4-BE49-F238E27FC236}">
                  <a16:creationId xmlns:a16="http://schemas.microsoft.com/office/drawing/2014/main" id="{4B357CF3-C5BC-11B9-C499-C90EDB06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B7C7-1C87-8760-D0E5-F4A624CD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211-8651-3A6C-4159-1ACBCB1E94D9}"/>
              </a:ext>
            </a:extLst>
          </p:cNvPr>
          <p:cNvSpPr txBox="1"/>
          <p:nvPr/>
        </p:nvSpPr>
        <p:spPr>
          <a:xfrm>
            <a:off x="838199" y="824817"/>
            <a:ext cx="559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Further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DBFDB-B96B-E31B-6E90-E42F78A9CB20}"/>
              </a:ext>
            </a:extLst>
          </p:cNvPr>
          <p:cNvSpPr txBox="1"/>
          <p:nvPr/>
        </p:nvSpPr>
        <p:spPr>
          <a:xfrm>
            <a:off x="838198" y="2278336"/>
            <a:ext cx="8153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Improve rule set encoding and optimizing the size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Analyzing the effects of different data treatments such as a complete binarization of the dataset, different rounding tolerances, </a:t>
            </a:r>
            <a:r>
              <a:rPr lang="en-US" dirty="0" err="1">
                <a:latin typeface="Amasis MT Pro" panose="02040504050005020304" pitchFamily="18" charset="0"/>
              </a:rPr>
              <a:t>etc</a:t>
            </a:r>
            <a:r>
              <a:rPr lang="en-US" dirty="0">
                <a:latin typeface="Amasis MT Pro" panose="02040504050005020304" pitchFamily="18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Further testing on applications of the model using more diverse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06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9D2184-69EE-22A2-7F65-D9290B168DE1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C3D97E-3CE4-1B32-D4C2-958F555DA697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02AA8-76C5-CD57-14DF-0D4C2A181CCC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2" name="Picture 11" descr="A red and black logo&#10;&#10;Description automatically generated">
              <a:extLst>
                <a:ext uri="{FF2B5EF4-FFF2-40B4-BE49-F238E27FC236}">
                  <a16:creationId xmlns:a16="http://schemas.microsoft.com/office/drawing/2014/main" id="{0C8EAC00-9D6C-6A01-3238-3A9E38CF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0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D8F983D-E674-D3A6-A767-F43222277B5E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993B02-5997-2C5C-658D-7329778778AD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33C170-9A55-AFD9-2D9F-CF0BF9C6658D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24" name="Picture 23" descr="A red and black logo&#10;&#10;Description automatically generated">
              <a:extLst>
                <a:ext uri="{FF2B5EF4-FFF2-40B4-BE49-F238E27FC236}">
                  <a16:creationId xmlns:a16="http://schemas.microsoft.com/office/drawing/2014/main" id="{57E93784-96DD-E061-38A5-21BE4DC6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544320"/>
            <a:ext cx="8526780" cy="4812029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We must be able to investigate the model if we wish to use it for high-stakes applications.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No black box methods: </a:t>
            </a:r>
            <a:r>
              <a:rPr lang="en-US" dirty="0">
                <a:latin typeface="Amasis MT Pro" panose="02040504050005020304" pitchFamily="18" charset="0"/>
              </a:rPr>
              <a:t>The model must output the decisions chosen to classify the samples. We will choose a rule base method.</a:t>
            </a:r>
          </a:p>
          <a:p>
            <a:r>
              <a:rPr lang="en-US" dirty="0">
                <a:latin typeface="Amasis MT Pro" panose="02040504050005020304" pitchFamily="18" charset="0"/>
              </a:rPr>
              <a:t>This allows us to identify explicit biases and provides some basis on which to trust these results.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12F2DF-CE1D-F3C9-9557-BBA615A752BE}"/>
              </a:ext>
            </a:extLst>
          </p:cNvPr>
          <p:cNvGrpSpPr/>
          <p:nvPr/>
        </p:nvGrpSpPr>
        <p:grpSpPr>
          <a:xfrm>
            <a:off x="2181860" y="3931920"/>
            <a:ext cx="8012175" cy="2206413"/>
            <a:chOff x="2181860" y="3931920"/>
            <a:chExt cx="8012175" cy="2206413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AD462F5B-3B82-6487-EB57-48A5032082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6754037"/>
                </p:ext>
              </p:extLst>
            </p:nvPr>
          </p:nvGraphicFramePr>
          <p:xfrm>
            <a:off x="2181860" y="3931920"/>
            <a:ext cx="2725420" cy="22064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5867FB7-1193-350A-E43C-A2886B05A43B}"/>
                </a:ext>
              </a:extLst>
            </p:cNvPr>
            <p:cNvSpPr/>
            <p:nvPr/>
          </p:nvSpPr>
          <p:spPr>
            <a:xfrm>
              <a:off x="4715001" y="4720166"/>
              <a:ext cx="701040" cy="426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0D3530-6261-8A02-EAB8-BC614BF55DA7}"/>
                </a:ext>
              </a:extLst>
            </p:cNvPr>
            <p:cNvSpPr txBox="1"/>
            <p:nvPr/>
          </p:nvSpPr>
          <p:spPr>
            <a:xfrm>
              <a:off x="5930645" y="4742840"/>
              <a:ext cx="4263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</a:t>
              </a:r>
              <a:r>
                <a:rPr lang="en-US" u="sng" dirty="0"/>
                <a:t>Male</a:t>
              </a:r>
              <a:r>
                <a:rPr lang="en-US" dirty="0"/>
                <a:t> AND … Then good employee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4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B29D-C020-2E7F-B0CD-7C85AFD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275132-52E2-C088-09DC-B48F7404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74" y="1161733"/>
            <a:ext cx="8783276" cy="45345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3F444-A863-18BA-FE4B-C8D96562B7AC}"/>
              </a:ext>
            </a:extLst>
          </p:cNvPr>
          <p:cNvSpPr txBox="1"/>
          <p:nvPr/>
        </p:nvSpPr>
        <p:spPr>
          <a:xfrm>
            <a:off x="4445000" y="204986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asis MT Pro" panose="02040504050005020304" pitchFamily="18" charset="0"/>
              </a:rPr>
              <a:t>Appendix A – Full Model</a:t>
            </a:r>
          </a:p>
        </p:txBody>
      </p:sp>
    </p:spTree>
    <p:extLst>
      <p:ext uri="{BB962C8B-B14F-4D97-AF65-F5344CB8AC3E}">
        <p14:creationId xmlns:p14="http://schemas.microsoft.com/office/powerpoint/2010/main" val="421690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B29D-C020-2E7F-B0CD-7C85AFD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13C44-190B-BA14-40A6-83640AF9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93" y="489813"/>
            <a:ext cx="2848373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DDEFF-7850-C87F-44EB-6CB43070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79" y="899759"/>
            <a:ext cx="719237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B29D-C020-2E7F-B0CD-7C85AFD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13C44-190B-BA14-40A6-83640AF9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93" y="489813"/>
            <a:ext cx="2848373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B420A-D2BA-2836-1D60-3381E36C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84" y="489813"/>
            <a:ext cx="6719399" cy="3984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DB112-EE6A-BDF4-0A4A-FD2FA7D7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67" y="4474667"/>
            <a:ext cx="6235073" cy="23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77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B29D-C020-2E7F-B0CD-7C85AFD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13C44-190B-BA14-40A6-83640AF9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93" y="489813"/>
            <a:ext cx="2848373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89EA3-3AC7-19CA-4F9D-83DC3411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66" y="1590040"/>
            <a:ext cx="5877745" cy="1676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64785-B51D-D9F9-D3AD-729F26F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28" y="3524135"/>
            <a:ext cx="568721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B29D-C020-2E7F-B0CD-7C85AFD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13C44-190B-BA14-40A6-83640AF9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93" y="489813"/>
            <a:ext cx="2848373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20B57-8A4B-62EE-B7DD-3314A1D3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89" y="2315876"/>
            <a:ext cx="5706271" cy="227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91391-033C-372E-A553-BBB02B44C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" y="1582348"/>
            <a:ext cx="6020640" cy="37438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596372-D21E-FD43-5C80-004108815D06}"/>
              </a:ext>
            </a:extLst>
          </p:cNvPr>
          <p:cNvCxnSpPr/>
          <p:nvPr/>
        </p:nvCxnSpPr>
        <p:spPr>
          <a:xfrm>
            <a:off x="6303689" y="690880"/>
            <a:ext cx="0" cy="5665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17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B29D-C020-2E7F-B0CD-7C85AFD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13C44-190B-BA14-40A6-83640AF9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87" y="2785973"/>
            <a:ext cx="2848373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65251-298D-9F5A-3569-350EC10C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65" y="3602617"/>
            <a:ext cx="5144218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BC440-EF50-FCB8-A200-FA83E575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11" y="4528813"/>
            <a:ext cx="6068272" cy="1362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F7D38-4A86-8A63-7AEB-39B0B1F5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997" y="1011753"/>
            <a:ext cx="5668166" cy="914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E2CF5-E62E-1A06-0119-4E71FA7C9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2" y="482668"/>
            <a:ext cx="279121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8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57A5ECC-262C-A97B-DC0B-026E6022C674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C10FBA-298A-5218-AB7D-47A52688E659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49EDB0-3323-A8F2-411D-946F7EA64840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22" name="Picture 21" descr="A red and black logo&#10;&#10;Description automatically generated">
              <a:extLst>
                <a:ext uri="{FF2B5EF4-FFF2-40B4-BE49-F238E27FC236}">
                  <a16:creationId xmlns:a16="http://schemas.microsoft.com/office/drawing/2014/main" id="{3A835690-FFEA-3DD9-16A4-D25F5A11D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544321"/>
            <a:ext cx="8872220" cy="200152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Rule set must be in </a:t>
            </a: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Disjunctive Normal Form (DNF)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A Rule Set is a combination of unordered rules (by disjunction / OR operators),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A5EA3-15E4-BB77-BE76-A9AA566E50AD}"/>
              </a:ext>
            </a:extLst>
          </p:cNvPr>
          <p:cNvSpPr txBox="1"/>
          <p:nvPr/>
        </p:nvSpPr>
        <p:spPr>
          <a:xfrm>
            <a:off x="793745" y="4113350"/>
            <a:ext cx="4826000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&lt;Rule 1&gt; Then &lt;Positive Diagnosis&gt;</a:t>
            </a:r>
          </a:p>
          <a:p>
            <a:r>
              <a:rPr lang="en-US" dirty="0"/>
              <a:t>    Else If &lt;Rule 2&gt; Then &lt;Positive Diagnosis&gt;</a:t>
            </a:r>
          </a:p>
          <a:p>
            <a:r>
              <a:rPr lang="en-US" dirty="0"/>
              <a:t>        Else If &lt;Rule 3&gt; Then &lt;Positive Diagnosis&gt;</a:t>
            </a:r>
          </a:p>
          <a:p>
            <a:r>
              <a:rPr lang="en-US" dirty="0"/>
              <a:t>	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607E-AACC-CEB7-096E-53A327D7C5FC}"/>
              </a:ext>
            </a:extLst>
          </p:cNvPr>
          <p:cNvSpPr txBox="1"/>
          <p:nvPr/>
        </p:nvSpPr>
        <p:spPr>
          <a:xfrm>
            <a:off x="6041126" y="3836351"/>
            <a:ext cx="4826000" cy="1754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&lt;Rule 1&gt; Then &lt;Positive Diagnosis&gt;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If &lt;Rule 2&gt; Then &lt;Positive Diagnosis&gt;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If &lt;Rule 3&gt; Then &lt;Positive Diagnosis&gt;</a:t>
            </a:r>
          </a:p>
          <a:p>
            <a:r>
              <a:rPr lang="en-US" dirty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121360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E9E906-C4C2-2509-2C56-D134D1517F85}"/>
              </a:ext>
            </a:extLst>
          </p:cNvPr>
          <p:cNvGrpSpPr/>
          <p:nvPr/>
        </p:nvGrpSpPr>
        <p:grpSpPr>
          <a:xfrm>
            <a:off x="0" y="6254398"/>
            <a:ext cx="12192000" cy="613488"/>
            <a:chOff x="0" y="6254398"/>
            <a:chExt cx="12192000" cy="6134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3A5442-0671-08F4-E2C3-7ADE60F9EEF4}"/>
                </a:ext>
              </a:extLst>
            </p:cNvPr>
            <p:cNvSpPr/>
            <p:nvPr/>
          </p:nvSpPr>
          <p:spPr>
            <a:xfrm>
              <a:off x="0" y="6254398"/>
              <a:ext cx="12192000" cy="603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0FE2B-2232-5776-3657-254D4EE1BD93}"/>
                </a:ext>
              </a:extLst>
            </p:cNvPr>
            <p:cNvSpPr txBox="1"/>
            <p:nvPr/>
          </p:nvSpPr>
          <p:spPr>
            <a:xfrm>
              <a:off x="2092960" y="6407150"/>
              <a:ext cx="55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Department of Mathematics and Computer Science</a:t>
              </a:r>
            </a:p>
          </p:txBody>
        </p:sp>
        <p:pic>
          <p:nvPicPr>
            <p:cNvPr id="15" name="Picture 14" descr="A red and black logo&#10;&#10;Description automatically generated">
              <a:extLst>
                <a:ext uri="{FF2B5EF4-FFF2-40B4-BE49-F238E27FC236}">
                  <a16:creationId xmlns:a16="http://schemas.microsoft.com/office/drawing/2014/main" id="{232A8103-1A1D-AAEB-32A5-BCD6E5D2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64283"/>
              <a:ext cx="2216354" cy="60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090A-2991-5E67-EE38-A0C4A7210E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81860" y="1544321"/>
            <a:ext cx="9179042" cy="2001520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Rules must be in </a:t>
            </a:r>
            <a:r>
              <a:rPr lang="en-US" b="1" dirty="0">
                <a:solidFill>
                  <a:srgbClr val="FF0000"/>
                </a:solidFill>
                <a:latin typeface="Amasis MT Pro" panose="02040504050005020304" pitchFamily="18" charset="0"/>
              </a:rPr>
              <a:t>Disjunctive Normal Form (DNF)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A Rule Set is a combination of unordered rules (by disjunction / OR operators),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 pitchFamily="18" charset="0"/>
              </a:rPr>
              <a:t>Each rule is a combination of literals (by conjunction / AND operators),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3C741-6145-DDCC-C95C-DF4ECF10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9C7FA-A50F-BC21-D7B5-1926F19057CA}"/>
              </a:ext>
            </a:extLst>
          </p:cNvPr>
          <p:cNvSpPr txBox="1"/>
          <p:nvPr/>
        </p:nvSpPr>
        <p:spPr>
          <a:xfrm>
            <a:off x="2181860" y="753697"/>
            <a:ext cx="677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Interpretability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4DEB7-8ACD-082E-A406-97CEBBB34E5D}"/>
              </a:ext>
            </a:extLst>
          </p:cNvPr>
          <p:cNvSpPr txBox="1"/>
          <p:nvPr/>
        </p:nvSpPr>
        <p:spPr>
          <a:xfrm>
            <a:off x="6041126" y="3836351"/>
            <a:ext cx="4826000" cy="1754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&lt;Rule 1&gt; Then &lt;Positive Diagnosis&gt;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If &lt;Rule 2&gt; Then &lt;Positive Diagnosis&gt;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If &lt;Rule 3&gt; Then &lt;Positive Diagnosis&gt;</a:t>
            </a:r>
          </a:p>
          <a:p>
            <a:r>
              <a:rPr lang="en-US" dirty="0"/>
              <a:t>	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9D5A1-FBFB-0450-470F-99DD3D15529C}"/>
              </a:ext>
            </a:extLst>
          </p:cNvPr>
          <p:cNvSpPr txBox="1"/>
          <p:nvPr/>
        </p:nvSpPr>
        <p:spPr>
          <a:xfrm>
            <a:off x="1432559" y="3836351"/>
            <a:ext cx="356539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&lt;Rule 1&gt; := (A) AND (B) AND (C)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DD22F22-8979-ABC6-9D80-E6C34DA47263}"/>
              </a:ext>
            </a:extLst>
          </p:cNvPr>
          <p:cNvSpPr/>
          <p:nvPr/>
        </p:nvSpPr>
        <p:spPr>
          <a:xfrm rot="16200000">
            <a:off x="5387462" y="3719215"/>
            <a:ext cx="264160" cy="6036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2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16c05727-aa75-4e4a-9b5f-8a80a1165891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1af3243-3dd4-4a8d-8c0d-dd76da1f02a5"/>
    <ds:schemaRef ds:uri="230e9df3-be65-4c73-a93b-d1236ebd677e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{CCE12527-6A61-4FD5-8286-FD79947FAB6F}tf67328976_win32</Template>
  <TotalTime>46591</TotalTime>
  <Words>7303</Words>
  <Application>Microsoft Office PowerPoint</Application>
  <PresentationFormat>Widescreen</PresentationFormat>
  <Paragraphs>1482</Paragraphs>
  <Slides>75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Amasis MT Pro</vt:lpstr>
      <vt:lpstr>Arial</vt:lpstr>
      <vt:lpstr>Calibri</vt:lpstr>
      <vt:lpstr>Cambria Math</vt:lpstr>
      <vt:lpstr>Tenorite</vt:lpstr>
      <vt:lpstr>Custom</vt:lpstr>
      <vt:lpstr>Interpretable, fair and cost-sensitive rulesets for data classification   bachelor project defense ~Giuliano Cavallo</vt:lpstr>
      <vt:lpstr>TOC</vt:lpstr>
      <vt:lpstr> introduction: 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building an interpretable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cost-sensitivity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fairness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Generalizing to more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Giuliano Cavallo</dc:creator>
  <cp:lastModifiedBy>Giuliano Cavallo</cp:lastModifiedBy>
  <cp:revision>3</cp:revision>
  <dcterms:created xsi:type="dcterms:W3CDTF">2024-04-08T21:53:43Z</dcterms:created>
  <dcterms:modified xsi:type="dcterms:W3CDTF">2024-09-17T12:08:23Z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